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9"/>
  </p:notesMasterIdLst>
  <p:sldIdLst>
    <p:sldId id="256" r:id="rId2"/>
    <p:sldId id="445" r:id="rId3"/>
    <p:sldId id="375" r:id="rId4"/>
    <p:sldId id="258" r:id="rId5"/>
    <p:sldId id="362" r:id="rId6"/>
    <p:sldId id="349" r:id="rId7"/>
    <p:sldId id="348" r:id="rId8"/>
    <p:sldId id="390" r:id="rId9"/>
    <p:sldId id="391" r:id="rId10"/>
    <p:sldId id="392" r:id="rId11"/>
    <p:sldId id="393" r:id="rId12"/>
    <p:sldId id="352" r:id="rId13"/>
    <p:sldId id="394" r:id="rId14"/>
    <p:sldId id="353" r:id="rId15"/>
    <p:sldId id="446" r:id="rId16"/>
    <p:sldId id="396" r:id="rId17"/>
    <p:sldId id="398" r:id="rId18"/>
    <p:sldId id="399" r:id="rId19"/>
    <p:sldId id="400" r:id="rId20"/>
    <p:sldId id="401" r:id="rId21"/>
    <p:sldId id="402" r:id="rId22"/>
    <p:sldId id="403" r:id="rId23"/>
    <p:sldId id="350" r:id="rId24"/>
    <p:sldId id="404" r:id="rId25"/>
    <p:sldId id="354" r:id="rId26"/>
    <p:sldId id="345" r:id="rId27"/>
    <p:sldId id="356" r:id="rId28"/>
    <p:sldId id="406" r:id="rId29"/>
    <p:sldId id="405" r:id="rId30"/>
    <p:sldId id="365" r:id="rId31"/>
    <p:sldId id="355" r:id="rId32"/>
    <p:sldId id="408" r:id="rId33"/>
    <p:sldId id="409" r:id="rId34"/>
    <p:sldId id="407" r:id="rId35"/>
    <p:sldId id="410" r:id="rId36"/>
    <p:sldId id="412" r:id="rId37"/>
    <p:sldId id="357" r:id="rId38"/>
    <p:sldId id="358" r:id="rId39"/>
    <p:sldId id="417" r:id="rId40"/>
    <p:sldId id="418" r:id="rId41"/>
    <p:sldId id="419" r:id="rId42"/>
    <p:sldId id="420" r:id="rId43"/>
    <p:sldId id="376" r:id="rId44"/>
    <p:sldId id="421" r:id="rId45"/>
    <p:sldId id="366" r:id="rId46"/>
    <p:sldId id="368" r:id="rId47"/>
    <p:sldId id="422" r:id="rId48"/>
    <p:sldId id="423" r:id="rId49"/>
    <p:sldId id="369" r:id="rId50"/>
    <p:sldId id="424" r:id="rId51"/>
    <p:sldId id="425" r:id="rId52"/>
    <p:sldId id="426" r:id="rId53"/>
    <p:sldId id="427" r:id="rId54"/>
    <p:sldId id="428" r:id="rId55"/>
    <p:sldId id="429" r:id="rId56"/>
    <p:sldId id="430" r:id="rId57"/>
    <p:sldId id="370" r:id="rId58"/>
    <p:sldId id="371" r:id="rId59"/>
    <p:sldId id="372" r:id="rId60"/>
    <p:sldId id="432" r:id="rId61"/>
    <p:sldId id="433" r:id="rId62"/>
    <p:sldId id="431" r:id="rId63"/>
    <p:sldId id="434" r:id="rId64"/>
    <p:sldId id="374" r:id="rId65"/>
    <p:sldId id="435" r:id="rId66"/>
    <p:sldId id="436" r:id="rId67"/>
    <p:sldId id="437" r:id="rId68"/>
    <p:sldId id="438" r:id="rId69"/>
    <p:sldId id="439" r:id="rId70"/>
    <p:sldId id="440" r:id="rId71"/>
    <p:sldId id="441" r:id="rId72"/>
    <p:sldId id="442" r:id="rId73"/>
    <p:sldId id="443" r:id="rId74"/>
    <p:sldId id="444" r:id="rId75"/>
    <p:sldId id="377" r:id="rId76"/>
    <p:sldId id="379" r:id="rId77"/>
    <p:sldId id="380" r:id="rId78"/>
    <p:sldId id="381" r:id="rId79"/>
    <p:sldId id="382" r:id="rId80"/>
    <p:sldId id="383" r:id="rId81"/>
    <p:sldId id="384" r:id="rId82"/>
    <p:sldId id="385" r:id="rId83"/>
    <p:sldId id="386" r:id="rId84"/>
    <p:sldId id="387" r:id="rId85"/>
    <p:sldId id="388" r:id="rId86"/>
    <p:sldId id="389" r:id="rId87"/>
    <p:sldId id="378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5CA3"/>
    <a:srgbClr val="4F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BBC28-E853-82F7-7904-6DA8A5689572}" v="33" dt="2022-04-13T09:58:04.138"/>
    <p1510:client id="{F5A1CC7D-3FA9-4627-8C24-9A25BBCF7217}" v="10" dt="2022-04-13T14:32:09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85194" autoAdjust="0"/>
  </p:normalViewPr>
  <p:slideViewPr>
    <p:cSldViewPr snapToGrid="0">
      <p:cViewPr varScale="1">
        <p:scale>
          <a:sx n="95" d="100"/>
          <a:sy n="95" d="100"/>
        </p:scale>
        <p:origin x="13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95" Type="http://schemas.microsoft.com/office/2015/10/relationships/revisionInfo" Target="revisionInfo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20-8C4F-4FB2-A148-6905C0D1E81F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5245E-05AA-414A-B558-DE826246B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25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5245E-05AA-414A-B558-DE826246B6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5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5245E-05AA-414A-B558-DE826246B6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92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5245E-05AA-414A-B558-DE826246B6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738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5245E-05AA-414A-B558-DE826246B6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206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5245E-05AA-414A-B558-DE826246B6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094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5245E-05AA-414A-B558-DE826246B6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832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5245E-05AA-414A-B558-DE826246B6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13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89CC-F74C-4390-A957-4583D92429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343150"/>
            <a:ext cx="6032250" cy="1908000"/>
          </a:xfrm>
        </p:spPr>
        <p:txBody>
          <a:bodyPr anchor="t">
            <a:normAutofit/>
          </a:bodyPr>
          <a:lstStyle>
            <a:lvl1pPr marL="0" indent="0" algn="l">
              <a:lnSpc>
                <a:spcPts val="4800"/>
              </a:lnSpc>
              <a:buFont typeface="Arial" panose="020B0604020202020204" pitchFamily="34" charset="0"/>
              <a:buNone/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3A577-857E-4CCC-BDEC-E12B657E7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4359652"/>
            <a:ext cx="4955110" cy="1565649"/>
          </a:xfrm>
        </p:spPr>
        <p:txBody>
          <a:bodyPr>
            <a:normAutofit/>
          </a:bodyPr>
          <a:lstStyle>
            <a:lvl1pPr marL="0" indent="0" algn="l">
              <a:lnSpc>
                <a:spcPts val="216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C8675-A20E-4C95-AC1B-D8FCC3F8E1C2}"/>
              </a:ext>
            </a:extLst>
          </p:cNvPr>
          <p:cNvSpPr txBox="1"/>
          <p:nvPr/>
        </p:nvSpPr>
        <p:spPr>
          <a:xfrm>
            <a:off x="539999" y="6109967"/>
            <a:ext cx="3252865" cy="264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GB" sz="1800" b="1">
                <a:solidFill>
                  <a:schemeClr val="bg1"/>
                </a:solidFill>
              </a:rPr>
              <a:t>ageing-better.org.uk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E0CCB01-21B9-4D6A-89C8-D3396044D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3063246" cy="726949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7061D46-B14A-40A4-8CE2-8D9FC61D3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1573" y="-5716"/>
            <a:ext cx="6630427" cy="6863715"/>
          </a:xfrm>
          <a:custGeom>
            <a:avLst/>
            <a:gdLst>
              <a:gd name="connsiteX0" fmla="*/ 0 w 6697662"/>
              <a:gd name="connsiteY0" fmla="*/ 0 h 6858000"/>
              <a:gd name="connsiteX1" fmla="*/ 6697662 w 6697662"/>
              <a:gd name="connsiteY1" fmla="*/ 0 h 6858000"/>
              <a:gd name="connsiteX2" fmla="*/ 6697662 w 6697662"/>
              <a:gd name="connsiteY2" fmla="*/ 6858000 h 6858000"/>
              <a:gd name="connsiteX3" fmla="*/ 0 w 6697662"/>
              <a:gd name="connsiteY3" fmla="*/ 6858000 h 6858000"/>
              <a:gd name="connsiteX4" fmla="*/ 0 w 6697662"/>
              <a:gd name="connsiteY4" fmla="*/ 0 h 6858000"/>
              <a:gd name="connsiteX0" fmla="*/ 0 w 6697662"/>
              <a:gd name="connsiteY0" fmla="*/ 5715 h 6863715"/>
              <a:gd name="connsiteX1" fmla="*/ 4049712 w 6697662"/>
              <a:gd name="connsiteY1" fmla="*/ 0 h 6863715"/>
              <a:gd name="connsiteX2" fmla="*/ 6697662 w 6697662"/>
              <a:gd name="connsiteY2" fmla="*/ 5715 h 6863715"/>
              <a:gd name="connsiteX3" fmla="*/ 6697662 w 6697662"/>
              <a:gd name="connsiteY3" fmla="*/ 6863715 h 6863715"/>
              <a:gd name="connsiteX4" fmla="*/ 0 w 6697662"/>
              <a:gd name="connsiteY4" fmla="*/ 6863715 h 6863715"/>
              <a:gd name="connsiteX5" fmla="*/ 0 w 6697662"/>
              <a:gd name="connsiteY5" fmla="*/ 5715 h 6863715"/>
              <a:gd name="connsiteX0" fmla="*/ 0 w 6697662"/>
              <a:gd name="connsiteY0" fmla="*/ 6863715 h 6863715"/>
              <a:gd name="connsiteX1" fmla="*/ 4049712 w 6697662"/>
              <a:gd name="connsiteY1" fmla="*/ 0 h 6863715"/>
              <a:gd name="connsiteX2" fmla="*/ 6697662 w 6697662"/>
              <a:gd name="connsiteY2" fmla="*/ 5715 h 6863715"/>
              <a:gd name="connsiteX3" fmla="*/ 6697662 w 6697662"/>
              <a:gd name="connsiteY3" fmla="*/ 6863715 h 6863715"/>
              <a:gd name="connsiteX4" fmla="*/ 0 w 6697662"/>
              <a:gd name="connsiteY4" fmla="*/ 6863715 h 6863715"/>
              <a:gd name="connsiteX0" fmla="*/ 0 w 6630427"/>
              <a:gd name="connsiteY0" fmla="*/ 6863715 h 6863715"/>
              <a:gd name="connsiteX1" fmla="*/ 3982477 w 6630427"/>
              <a:gd name="connsiteY1" fmla="*/ 0 h 6863715"/>
              <a:gd name="connsiteX2" fmla="*/ 6630427 w 6630427"/>
              <a:gd name="connsiteY2" fmla="*/ 5715 h 6863715"/>
              <a:gd name="connsiteX3" fmla="*/ 6630427 w 6630427"/>
              <a:gd name="connsiteY3" fmla="*/ 6863715 h 6863715"/>
              <a:gd name="connsiteX4" fmla="*/ 0 w 6630427"/>
              <a:gd name="connsiteY4" fmla="*/ 6863715 h 686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0427" h="6863715">
                <a:moveTo>
                  <a:pt x="0" y="6863715"/>
                </a:moveTo>
                <a:lnTo>
                  <a:pt x="3982477" y="0"/>
                </a:lnTo>
                <a:lnTo>
                  <a:pt x="6630427" y="5715"/>
                </a:lnTo>
                <a:lnTo>
                  <a:pt x="6630427" y="6863715"/>
                </a:lnTo>
                <a:lnTo>
                  <a:pt x="0" y="6863715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9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- 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89CC-F74C-4390-A957-4583D9242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592210"/>
            <a:ext cx="4561389" cy="1680379"/>
          </a:xfrm>
        </p:spPr>
        <p:txBody>
          <a:bodyPr anchor="t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3A577-857E-4CCC-BDEC-E12B657E78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999" y="3457428"/>
            <a:ext cx="5148000" cy="18288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A0DFA-A63F-4FE5-A44A-DD2E5F85E438}"/>
              </a:ext>
            </a:extLst>
          </p:cNvPr>
          <p:cNvSpPr txBox="1"/>
          <p:nvPr/>
        </p:nvSpPr>
        <p:spPr>
          <a:xfrm>
            <a:off x="540000" y="6374142"/>
            <a:ext cx="32528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</a:rPr>
              <a:t>Centre for Ageing Better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E03BE5F-F899-4FD7-8639-0069F9C8878A}"/>
              </a:ext>
            </a:extLst>
          </p:cNvPr>
          <p:cNvSpPr/>
          <p:nvPr/>
        </p:nvSpPr>
        <p:spPr>
          <a:xfrm>
            <a:off x="5561573" y="-9054"/>
            <a:ext cx="6630427" cy="6867053"/>
          </a:xfrm>
          <a:custGeom>
            <a:avLst/>
            <a:gdLst>
              <a:gd name="connsiteX0" fmla="*/ 0 w 6630427"/>
              <a:gd name="connsiteY0" fmla="*/ 0 h 6863716"/>
              <a:gd name="connsiteX1" fmla="*/ 6630427 w 6630427"/>
              <a:gd name="connsiteY1" fmla="*/ 0 h 6863716"/>
              <a:gd name="connsiteX2" fmla="*/ 6630427 w 6630427"/>
              <a:gd name="connsiteY2" fmla="*/ 6863716 h 6863716"/>
              <a:gd name="connsiteX3" fmla="*/ 0 w 6630427"/>
              <a:gd name="connsiteY3" fmla="*/ 6863716 h 6863716"/>
              <a:gd name="connsiteX4" fmla="*/ 0 w 6630427"/>
              <a:gd name="connsiteY4" fmla="*/ 0 h 6863716"/>
              <a:gd name="connsiteX0" fmla="*/ 0 w 6630427"/>
              <a:gd name="connsiteY0" fmla="*/ 3337 h 6867053"/>
              <a:gd name="connsiteX1" fmla="*/ 3980779 w 6630427"/>
              <a:gd name="connsiteY1" fmla="*/ 0 h 6867053"/>
              <a:gd name="connsiteX2" fmla="*/ 6630427 w 6630427"/>
              <a:gd name="connsiteY2" fmla="*/ 3337 h 6867053"/>
              <a:gd name="connsiteX3" fmla="*/ 6630427 w 6630427"/>
              <a:gd name="connsiteY3" fmla="*/ 6867053 h 6867053"/>
              <a:gd name="connsiteX4" fmla="*/ 0 w 6630427"/>
              <a:gd name="connsiteY4" fmla="*/ 6867053 h 6867053"/>
              <a:gd name="connsiteX5" fmla="*/ 0 w 6630427"/>
              <a:gd name="connsiteY5" fmla="*/ 3337 h 6867053"/>
              <a:gd name="connsiteX0" fmla="*/ 0 w 6630427"/>
              <a:gd name="connsiteY0" fmla="*/ 6867053 h 6867053"/>
              <a:gd name="connsiteX1" fmla="*/ 3980779 w 6630427"/>
              <a:gd name="connsiteY1" fmla="*/ 0 h 6867053"/>
              <a:gd name="connsiteX2" fmla="*/ 6630427 w 6630427"/>
              <a:gd name="connsiteY2" fmla="*/ 3337 h 6867053"/>
              <a:gd name="connsiteX3" fmla="*/ 6630427 w 6630427"/>
              <a:gd name="connsiteY3" fmla="*/ 6867053 h 6867053"/>
              <a:gd name="connsiteX4" fmla="*/ 0 w 6630427"/>
              <a:gd name="connsiteY4" fmla="*/ 6867053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0427" h="6867053">
                <a:moveTo>
                  <a:pt x="0" y="6867053"/>
                </a:moveTo>
                <a:lnTo>
                  <a:pt x="3980779" y="0"/>
                </a:lnTo>
                <a:lnTo>
                  <a:pt x="6630427" y="3337"/>
                </a:lnTo>
                <a:lnTo>
                  <a:pt x="6630427" y="6867053"/>
                </a:lnTo>
                <a:lnTo>
                  <a:pt x="0" y="6867053"/>
                </a:lnTo>
                <a:close/>
              </a:path>
            </a:pathLst>
          </a:custGeom>
          <a:solidFill>
            <a:srgbClr val="F28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53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89CC-F74C-4390-A957-4583D92429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748" y="2839452"/>
            <a:ext cx="6032250" cy="898358"/>
          </a:xfrm>
        </p:spPr>
        <p:txBody>
          <a:bodyPr anchor="t">
            <a:no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3A577-857E-4CCC-BDEC-E12B657E78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748" y="3914274"/>
            <a:ext cx="5051361" cy="2011028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info@ageing-better.org.uk</a:t>
            </a:r>
          </a:p>
          <a:p>
            <a:r>
              <a:rPr lang="en-US"/>
              <a:t>@ageing-better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A0DFA-A63F-4FE5-A44A-DD2E5F85E438}"/>
              </a:ext>
            </a:extLst>
          </p:cNvPr>
          <p:cNvSpPr txBox="1"/>
          <p:nvPr/>
        </p:nvSpPr>
        <p:spPr>
          <a:xfrm>
            <a:off x="540000" y="6374142"/>
            <a:ext cx="32528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</a:rPr>
              <a:t>Centre for Ageing Better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E0CCB01-21B9-4D6A-89C8-D3396044D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3063246" cy="7269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78086F-0858-4181-8712-BB8A84000D4F}"/>
              </a:ext>
            </a:extLst>
          </p:cNvPr>
          <p:cNvSpPr/>
          <p:nvPr/>
        </p:nvSpPr>
        <p:spPr>
          <a:xfrm>
            <a:off x="5561573" y="-9054"/>
            <a:ext cx="6630427" cy="6867054"/>
          </a:xfrm>
          <a:custGeom>
            <a:avLst/>
            <a:gdLst>
              <a:gd name="connsiteX0" fmla="*/ 0 w 6630427"/>
              <a:gd name="connsiteY0" fmla="*/ 0 h 6863716"/>
              <a:gd name="connsiteX1" fmla="*/ 6630427 w 6630427"/>
              <a:gd name="connsiteY1" fmla="*/ 0 h 6863716"/>
              <a:gd name="connsiteX2" fmla="*/ 6630427 w 6630427"/>
              <a:gd name="connsiteY2" fmla="*/ 6863716 h 6863716"/>
              <a:gd name="connsiteX3" fmla="*/ 0 w 6630427"/>
              <a:gd name="connsiteY3" fmla="*/ 6863716 h 6863716"/>
              <a:gd name="connsiteX4" fmla="*/ 0 w 6630427"/>
              <a:gd name="connsiteY4" fmla="*/ 0 h 6863716"/>
              <a:gd name="connsiteX0" fmla="*/ 0 w 6630427"/>
              <a:gd name="connsiteY0" fmla="*/ 3337 h 6867053"/>
              <a:gd name="connsiteX1" fmla="*/ 3980779 w 6630427"/>
              <a:gd name="connsiteY1" fmla="*/ 0 h 6867053"/>
              <a:gd name="connsiteX2" fmla="*/ 6630427 w 6630427"/>
              <a:gd name="connsiteY2" fmla="*/ 3337 h 6867053"/>
              <a:gd name="connsiteX3" fmla="*/ 6630427 w 6630427"/>
              <a:gd name="connsiteY3" fmla="*/ 6867053 h 6867053"/>
              <a:gd name="connsiteX4" fmla="*/ 0 w 6630427"/>
              <a:gd name="connsiteY4" fmla="*/ 6867053 h 6867053"/>
              <a:gd name="connsiteX5" fmla="*/ 0 w 6630427"/>
              <a:gd name="connsiteY5" fmla="*/ 3337 h 6867053"/>
              <a:gd name="connsiteX0" fmla="*/ 0 w 6630427"/>
              <a:gd name="connsiteY0" fmla="*/ 6867053 h 6867053"/>
              <a:gd name="connsiteX1" fmla="*/ 3980779 w 6630427"/>
              <a:gd name="connsiteY1" fmla="*/ 0 h 6867053"/>
              <a:gd name="connsiteX2" fmla="*/ 6630427 w 6630427"/>
              <a:gd name="connsiteY2" fmla="*/ 3337 h 6867053"/>
              <a:gd name="connsiteX3" fmla="*/ 6630427 w 6630427"/>
              <a:gd name="connsiteY3" fmla="*/ 6867053 h 6867053"/>
              <a:gd name="connsiteX4" fmla="*/ 0 w 6630427"/>
              <a:gd name="connsiteY4" fmla="*/ 6867053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0427" h="6867053">
                <a:moveTo>
                  <a:pt x="0" y="6867053"/>
                </a:moveTo>
                <a:lnTo>
                  <a:pt x="3980779" y="0"/>
                </a:lnTo>
                <a:lnTo>
                  <a:pt x="6630427" y="3337"/>
                </a:lnTo>
                <a:lnTo>
                  <a:pt x="6630427" y="6867053"/>
                </a:lnTo>
                <a:lnTo>
                  <a:pt x="0" y="68670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77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225E-F4AA-4846-820C-3B87AADB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4153-7463-4EBF-A01B-8583FE7C1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53849"/>
            <a:ext cx="7596000" cy="442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20BA3-D2D8-423A-A9BA-11BDE961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2770-298F-4A05-AC19-71EBAFD4AFB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C0076-E1CB-436E-A448-238EAA3CB154}"/>
              </a:ext>
            </a:extLst>
          </p:cNvPr>
          <p:cNvSpPr txBox="1"/>
          <p:nvPr/>
        </p:nvSpPr>
        <p:spPr>
          <a:xfrm>
            <a:off x="539999" y="6374142"/>
            <a:ext cx="40747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The State of Ageing 2022 - Centre for Ageing Better</a:t>
            </a:r>
          </a:p>
        </p:txBody>
      </p:sp>
    </p:spTree>
    <p:extLst>
      <p:ext uri="{BB962C8B-B14F-4D97-AF65-F5344CB8AC3E}">
        <p14:creationId xmlns:p14="http://schemas.microsoft.com/office/powerpoint/2010/main" val="52577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225E-F4AA-4846-820C-3B87AADB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4153-7463-4EBF-A01B-8583FE7C1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53849"/>
            <a:ext cx="5400000" cy="4423114"/>
          </a:xfrm>
        </p:spPr>
        <p:txBody>
          <a:bodyPr/>
          <a:lstStyle>
            <a:lvl2pPr marL="288000" indent="-288000">
              <a:buClr>
                <a:schemeClr val="accent2"/>
              </a:buClr>
              <a:buSzPct val="90000"/>
              <a:buFont typeface="Arial" panose="020B0604020202020204" pitchFamily="34" charset="0"/>
              <a:buChar char="ꟷ"/>
              <a:defRPr/>
            </a:lvl2pPr>
            <a:lvl3pPr marL="612000" indent="-252000">
              <a:buClr>
                <a:schemeClr val="accent2"/>
              </a:buClr>
              <a:buSzPct val="90000"/>
              <a:buFont typeface="Arial" panose="020B0604020202020204" pitchFamily="34" charset="0"/>
              <a:buChar char="ꟷ"/>
              <a:defRPr/>
            </a:lvl3pPr>
            <a:lvl4pPr marL="612000" indent="-252000">
              <a:buClr>
                <a:schemeClr val="accent2"/>
              </a:buClr>
              <a:buSzPct val="90000"/>
              <a:buFont typeface="Arial" panose="020B0604020202020204" pitchFamily="34" charset="0"/>
              <a:buChar char="ꟷ"/>
              <a:defRPr/>
            </a:lvl4pPr>
            <a:lvl5pPr marL="612000" indent="-252000">
              <a:buClr>
                <a:schemeClr val="accent2"/>
              </a:buClr>
              <a:buSzPct val="90000"/>
              <a:buFont typeface="Arial" panose="020B0604020202020204" pitchFamily="34" charset="0"/>
              <a:buChar char="ꟷ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20BA3-D2D8-423A-A9BA-11BDE961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2770-298F-4A05-AC19-71EBAFD4AFB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C0076-E1CB-436E-A448-238EAA3CB154}"/>
              </a:ext>
            </a:extLst>
          </p:cNvPr>
          <p:cNvSpPr txBox="1"/>
          <p:nvPr/>
        </p:nvSpPr>
        <p:spPr>
          <a:xfrm>
            <a:off x="540000" y="6374142"/>
            <a:ext cx="32528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Centre for Ageing Better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598B5A-4D73-4677-9845-0468982CC1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7202" y="1753200"/>
            <a:ext cx="5400000" cy="4423114"/>
          </a:xfrm>
        </p:spPr>
        <p:txBody>
          <a:bodyPr/>
          <a:lstStyle>
            <a:lvl2pPr marL="288000" indent="-288000">
              <a:buClr>
                <a:schemeClr val="accent2"/>
              </a:buClr>
              <a:buSzPct val="90000"/>
              <a:buFont typeface="Arial" panose="020B0604020202020204" pitchFamily="34" charset="0"/>
              <a:buChar char="ꟷ"/>
              <a:defRPr/>
            </a:lvl2pPr>
            <a:lvl3pPr marL="612000" indent="-252000">
              <a:buClr>
                <a:schemeClr val="accent2"/>
              </a:buClr>
              <a:buSzPct val="90000"/>
              <a:buFont typeface="Arial" panose="020B0604020202020204" pitchFamily="34" charset="0"/>
              <a:buChar char="ꟷ"/>
              <a:defRPr/>
            </a:lvl3pPr>
            <a:lvl4pPr marL="612000" indent="-252000">
              <a:buClr>
                <a:schemeClr val="accent2"/>
              </a:buClr>
              <a:buSzPct val="90000"/>
              <a:buFont typeface="Arial" panose="020B0604020202020204" pitchFamily="34" charset="0"/>
              <a:buChar char="ꟷ"/>
              <a:defRPr/>
            </a:lvl4pPr>
            <a:lvl5pPr marL="612000" indent="-252000">
              <a:buClr>
                <a:schemeClr val="accent2"/>
              </a:buClr>
              <a:buSzPct val="90000"/>
              <a:buFont typeface="Arial" panose="020B0604020202020204" pitchFamily="34" charset="0"/>
              <a:buChar char="ꟷ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9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yellow 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4153-7463-4EBF-A01B-8583FE7C1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201" y="2304000"/>
            <a:ext cx="7236000" cy="3695747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3000">
                <a:solidFill>
                  <a:schemeClr val="tx2"/>
                </a:solidFill>
              </a:defRPr>
            </a:lvl1pPr>
            <a:lvl2pPr marL="0" indent="0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None/>
              <a:defRPr sz="30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20BA3-D2D8-423A-A9BA-11BDE961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2770-298F-4A05-AC19-71EBAFD4AFB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C0076-E1CB-436E-A448-238EAA3CB154}"/>
              </a:ext>
            </a:extLst>
          </p:cNvPr>
          <p:cNvSpPr txBox="1"/>
          <p:nvPr/>
        </p:nvSpPr>
        <p:spPr>
          <a:xfrm>
            <a:off x="540000" y="6374142"/>
            <a:ext cx="433964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The State of Ageing 2022 - Centre for Ageing Better</a:t>
            </a:r>
          </a:p>
        </p:txBody>
      </p:sp>
    </p:spTree>
    <p:extLst>
      <p:ext uri="{BB962C8B-B14F-4D97-AF65-F5344CB8AC3E}">
        <p14:creationId xmlns:p14="http://schemas.microsoft.com/office/powerpoint/2010/main" val="430767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yellow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20BA3-D2D8-423A-A9BA-11BDE961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2770-298F-4A05-AC19-71EBAFD4AFB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C0076-E1CB-436E-A448-238EAA3CB154}"/>
              </a:ext>
            </a:extLst>
          </p:cNvPr>
          <p:cNvSpPr txBox="1"/>
          <p:nvPr/>
        </p:nvSpPr>
        <p:spPr>
          <a:xfrm>
            <a:off x="539999" y="6374142"/>
            <a:ext cx="39038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The State of Ageing 2022 - Centre for Ageing Better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3CE22D-4791-4343-86EB-1829681CC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16" y="3124459"/>
            <a:ext cx="3513137" cy="1459833"/>
          </a:xfrm>
        </p:spPr>
        <p:txBody>
          <a:bodyPr>
            <a:normAutofit/>
          </a:bodyPr>
          <a:lstStyle>
            <a:lvl1pPr marL="0" indent="0" algn="ctr">
              <a:lnSpc>
                <a:spcPts val="6000"/>
              </a:lnSpc>
              <a:buNone/>
              <a:defRPr sz="6000">
                <a:solidFill>
                  <a:srgbClr val="00216E"/>
                </a:solidFill>
              </a:defRPr>
            </a:lvl1pPr>
          </a:lstStyle>
          <a:p>
            <a:pPr lvl="0"/>
            <a:r>
              <a:rPr lang="en-US"/>
              <a:t>000,000m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226FFFB-A581-43B6-BF4F-C963B78C35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61810" y="1251285"/>
            <a:ext cx="6390189" cy="1459832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spcAft>
                <a:spcPts val="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BA7B84E-0F17-450E-880B-064EE07DC8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8044" y="1408373"/>
            <a:ext cx="3513137" cy="1459832"/>
          </a:xfrm>
        </p:spPr>
        <p:txBody>
          <a:bodyPr>
            <a:normAutofit/>
          </a:bodyPr>
          <a:lstStyle>
            <a:lvl1pPr marL="0" indent="0" algn="ctr">
              <a:lnSpc>
                <a:spcPts val="6000"/>
              </a:lnSpc>
              <a:buNone/>
              <a:defRPr sz="6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000,000m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B144184-170C-42FD-A342-EF179370F7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8044" y="4840547"/>
            <a:ext cx="3513137" cy="1284944"/>
          </a:xfrm>
        </p:spPr>
        <p:txBody>
          <a:bodyPr>
            <a:normAutofit/>
          </a:bodyPr>
          <a:lstStyle>
            <a:lvl1pPr marL="0" indent="0" algn="ctr">
              <a:lnSpc>
                <a:spcPts val="6000"/>
              </a:lnSpc>
              <a:buNone/>
              <a:defRPr sz="6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000,000m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0DDDEA8-499F-40D8-A0AB-64592D118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61809" y="2959769"/>
            <a:ext cx="6390189" cy="1459832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spcAft>
                <a:spcPts val="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BC191A9-0B30-48B5-8A6E-E78BB724D0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49191" y="4665658"/>
            <a:ext cx="6390189" cy="1459832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spcAft>
                <a:spcPts val="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023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en">
    <p:bg>
      <p:bgPr>
        <a:solidFill>
          <a:srgbClr val="CDB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20BA3-D2D8-423A-A9BA-11BDE961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2770-298F-4A05-AC19-71EBAFD4AFB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C0076-E1CB-436E-A448-238EAA3CB154}"/>
              </a:ext>
            </a:extLst>
          </p:cNvPr>
          <p:cNvSpPr txBox="1"/>
          <p:nvPr/>
        </p:nvSpPr>
        <p:spPr>
          <a:xfrm>
            <a:off x="540000" y="6374142"/>
            <a:ext cx="38525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The State of Ageing 2022 - Centre for Ageing Better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3CE22D-4791-4343-86EB-1829681CC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16" y="3124459"/>
            <a:ext cx="3513137" cy="1716087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buNone/>
              <a:defRPr sz="6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000,000m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226FFFB-A581-43B6-BF4F-C963B78C35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61810" y="2486526"/>
            <a:ext cx="6390189" cy="3416969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spcAft>
                <a:spcPts val="0"/>
              </a:spcAft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143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225E-F4AA-4846-820C-3B87AADB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1"/>
            <a:ext cx="5400000" cy="1034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4153-7463-4EBF-A01B-8583FE7C1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53849"/>
            <a:ext cx="5400000" cy="442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20BA3-D2D8-423A-A9BA-11BDE961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2770-298F-4A05-AC19-71EBAFD4AFB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C0076-E1CB-436E-A448-238EAA3CB154}"/>
              </a:ext>
            </a:extLst>
          </p:cNvPr>
          <p:cNvSpPr txBox="1"/>
          <p:nvPr/>
        </p:nvSpPr>
        <p:spPr>
          <a:xfrm>
            <a:off x="540000" y="6374142"/>
            <a:ext cx="51771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The State of Ageing 2022 - Centre for Ageing Better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19A9FC-BDB2-4912-A1E5-E90EBE563B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6975" y="540002"/>
            <a:ext cx="5374800" cy="563696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958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F151FC-2455-4466-85C6-B6330C941FF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999" y="1753200"/>
            <a:ext cx="5400000" cy="4423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225E-F4AA-4846-820C-3B87AADB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997" y="540001"/>
            <a:ext cx="5400001" cy="1034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20BA3-D2D8-423A-A9BA-11BDE961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2770-298F-4A05-AC19-71EBAFD4AFB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C0076-E1CB-436E-A448-238EAA3CB154}"/>
              </a:ext>
            </a:extLst>
          </p:cNvPr>
          <p:cNvSpPr txBox="1"/>
          <p:nvPr/>
        </p:nvSpPr>
        <p:spPr>
          <a:xfrm>
            <a:off x="540000" y="6374142"/>
            <a:ext cx="53053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The State of Ageing 2022 - Centre for Ageing Better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2E6366C-9796-425C-921A-B13B6FA62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00" y="540002"/>
            <a:ext cx="5374800" cy="563756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89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19A9FC-BDB2-4912-A1E5-E90EBE563B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75" y="540002"/>
            <a:ext cx="11112000" cy="563696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20BA3-D2D8-423A-A9BA-11BDE961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2770-298F-4A05-AC19-71EBAFD4AFB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C0076-E1CB-436E-A448-238EAA3CB154}"/>
              </a:ext>
            </a:extLst>
          </p:cNvPr>
          <p:cNvSpPr txBox="1"/>
          <p:nvPr/>
        </p:nvSpPr>
        <p:spPr>
          <a:xfrm>
            <a:off x="540000" y="6374142"/>
            <a:ext cx="47840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The State of Ageing 2022 - Centre for Ageing Better</a:t>
            </a:r>
          </a:p>
        </p:txBody>
      </p:sp>
    </p:spTree>
    <p:extLst>
      <p:ext uri="{BB962C8B-B14F-4D97-AF65-F5344CB8AC3E}">
        <p14:creationId xmlns:p14="http://schemas.microsoft.com/office/powerpoint/2010/main" val="179072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89CC-F74C-4390-A957-4583D9242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182730"/>
            <a:ext cx="6032250" cy="2088000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3A577-857E-4CCC-BDEC-E12B657E7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4359652"/>
            <a:ext cx="4955110" cy="1565649"/>
          </a:xfrm>
        </p:spPr>
        <p:txBody>
          <a:bodyPr>
            <a:normAutofit/>
          </a:bodyPr>
          <a:lstStyle>
            <a:lvl1pPr marL="0" indent="0" algn="l">
              <a:lnSpc>
                <a:spcPts val="2160"/>
              </a:lnSpc>
              <a:spcAft>
                <a:spcPts val="0"/>
              </a:spcAft>
              <a:buNone/>
              <a:defRPr sz="18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C8675-A20E-4C95-AC1B-D8FCC3F8E1C2}"/>
              </a:ext>
            </a:extLst>
          </p:cNvPr>
          <p:cNvSpPr txBox="1"/>
          <p:nvPr/>
        </p:nvSpPr>
        <p:spPr>
          <a:xfrm>
            <a:off x="539999" y="6109967"/>
            <a:ext cx="3252865" cy="264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GB" sz="1800" b="1">
                <a:solidFill>
                  <a:schemeClr val="tx2"/>
                </a:solidFill>
              </a:rPr>
              <a:t>ageing-better.org.uk</a:t>
            </a: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F297F36-1F0C-4B94-A560-40EEF49B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3063246" cy="7269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A6A719-9FCD-4918-A77C-F2077EFC0956}"/>
              </a:ext>
            </a:extLst>
          </p:cNvPr>
          <p:cNvSpPr/>
          <p:nvPr/>
        </p:nvSpPr>
        <p:spPr>
          <a:xfrm>
            <a:off x="7587916" y="-2666"/>
            <a:ext cx="4604084" cy="6860666"/>
          </a:xfrm>
          <a:custGeom>
            <a:avLst/>
            <a:gdLst>
              <a:gd name="connsiteX0" fmla="*/ 0 w 4604084"/>
              <a:gd name="connsiteY0" fmla="*/ 0 h 6858000"/>
              <a:gd name="connsiteX1" fmla="*/ 4604084 w 4604084"/>
              <a:gd name="connsiteY1" fmla="*/ 0 h 6858000"/>
              <a:gd name="connsiteX2" fmla="*/ 4604084 w 4604084"/>
              <a:gd name="connsiteY2" fmla="*/ 6858000 h 6858000"/>
              <a:gd name="connsiteX3" fmla="*/ 0 w 4604084"/>
              <a:gd name="connsiteY3" fmla="*/ 6858000 h 6858000"/>
              <a:gd name="connsiteX4" fmla="*/ 0 w 4604084"/>
              <a:gd name="connsiteY4" fmla="*/ 0 h 6858000"/>
              <a:gd name="connsiteX0" fmla="*/ 0 w 4604084"/>
              <a:gd name="connsiteY0" fmla="*/ 2666 h 6860666"/>
              <a:gd name="connsiteX1" fmla="*/ 3974046 w 4604084"/>
              <a:gd name="connsiteY1" fmla="*/ 0 h 6860666"/>
              <a:gd name="connsiteX2" fmla="*/ 4604084 w 4604084"/>
              <a:gd name="connsiteY2" fmla="*/ 2666 h 6860666"/>
              <a:gd name="connsiteX3" fmla="*/ 4604084 w 4604084"/>
              <a:gd name="connsiteY3" fmla="*/ 6860666 h 6860666"/>
              <a:gd name="connsiteX4" fmla="*/ 0 w 4604084"/>
              <a:gd name="connsiteY4" fmla="*/ 6860666 h 6860666"/>
              <a:gd name="connsiteX5" fmla="*/ 0 w 4604084"/>
              <a:gd name="connsiteY5" fmla="*/ 2666 h 6860666"/>
              <a:gd name="connsiteX0" fmla="*/ 0 w 4604084"/>
              <a:gd name="connsiteY0" fmla="*/ 6860666 h 6860666"/>
              <a:gd name="connsiteX1" fmla="*/ 3974046 w 4604084"/>
              <a:gd name="connsiteY1" fmla="*/ 0 h 6860666"/>
              <a:gd name="connsiteX2" fmla="*/ 4604084 w 4604084"/>
              <a:gd name="connsiteY2" fmla="*/ 2666 h 6860666"/>
              <a:gd name="connsiteX3" fmla="*/ 4604084 w 4604084"/>
              <a:gd name="connsiteY3" fmla="*/ 6860666 h 6860666"/>
              <a:gd name="connsiteX4" fmla="*/ 0 w 4604084"/>
              <a:gd name="connsiteY4" fmla="*/ 6860666 h 686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4084" h="6860666">
                <a:moveTo>
                  <a:pt x="0" y="6860666"/>
                </a:moveTo>
                <a:lnTo>
                  <a:pt x="3974046" y="0"/>
                </a:lnTo>
                <a:lnTo>
                  <a:pt x="4604084" y="2666"/>
                </a:lnTo>
                <a:lnTo>
                  <a:pt x="4604084" y="6860666"/>
                </a:lnTo>
                <a:lnTo>
                  <a:pt x="0" y="686066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27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225E-F4AA-4846-820C-3B87AADB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4153-7463-4EBF-A01B-8583FE7C1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893" y="1636295"/>
            <a:ext cx="8444433" cy="3721768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/>
            </a:lvl1pPr>
            <a:lvl2pPr marL="180000" indent="-180000">
              <a:lnSpc>
                <a:spcPts val="1400"/>
              </a:lnSpc>
              <a:spcAft>
                <a:spcPts val="0"/>
              </a:spcAft>
              <a:defRPr sz="1200"/>
            </a:lvl2pPr>
            <a:lvl3pPr marL="180000" indent="-180000">
              <a:lnSpc>
                <a:spcPts val="1400"/>
              </a:lnSpc>
              <a:spcAft>
                <a:spcPts val="0"/>
              </a:spcAft>
              <a:defRPr sz="1200"/>
            </a:lvl3pPr>
            <a:lvl4pPr marL="180000" indent="-180000">
              <a:lnSpc>
                <a:spcPts val="1400"/>
              </a:lnSpc>
              <a:spcAft>
                <a:spcPts val="0"/>
              </a:spcAft>
              <a:defRPr sz="1200"/>
            </a:lvl4pPr>
            <a:lvl5pPr marL="180000" indent="-180000">
              <a:lnSpc>
                <a:spcPts val="1400"/>
              </a:lnSpc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20BA3-D2D8-423A-A9BA-11BDE961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2770-298F-4A05-AC19-71EBAFD4AFB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C0076-E1CB-436E-A448-238EAA3CB154}"/>
              </a:ext>
            </a:extLst>
          </p:cNvPr>
          <p:cNvSpPr txBox="1"/>
          <p:nvPr/>
        </p:nvSpPr>
        <p:spPr>
          <a:xfrm>
            <a:off x="540000" y="6374142"/>
            <a:ext cx="53480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The State of Ageing 2022 - Centre for Ageing Better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46D198-AFD1-4C75-9986-DDCE14775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6913" y="5523630"/>
            <a:ext cx="8443912" cy="550863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200"/>
            </a:lvl1pPr>
            <a:lvl2pPr>
              <a:lnSpc>
                <a:spcPts val="1400"/>
              </a:lnSpc>
              <a:spcAft>
                <a:spcPts val="0"/>
              </a:spcAft>
              <a:defRPr sz="1200"/>
            </a:lvl2pPr>
            <a:lvl3pPr>
              <a:lnSpc>
                <a:spcPts val="1400"/>
              </a:lnSpc>
              <a:spcAft>
                <a:spcPts val="0"/>
              </a:spcAft>
              <a:defRPr sz="1200"/>
            </a:lvl3pPr>
            <a:lvl4pPr>
              <a:lnSpc>
                <a:spcPts val="1400"/>
              </a:lnSpc>
              <a:spcAft>
                <a:spcPts val="0"/>
              </a:spcAft>
              <a:defRPr sz="1200"/>
            </a:lvl4pPr>
            <a:lvl5pPr>
              <a:lnSpc>
                <a:spcPts val="1400"/>
              </a:lnSpc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60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89CC-F74C-4390-A957-4583D9242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182730"/>
            <a:ext cx="6032250" cy="2088000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3A577-857E-4CCC-BDEC-E12B657E7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4359652"/>
            <a:ext cx="4955110" cy="1565649"/>
          </a:xfrm>
        </p:spPr>
        <p:txBody>
          <a:bodyPr>
            <a:normAutofit/>
          </a:bodyPr>
          <a:lstStyle>
            <a:lvl1pPr marL="0" indent="0" algn="l">
              <a:lnSpc>
                <a:spcPts val="2160"/>
              </a:lnSpc>
              <a:spcAft>
                <a:spcPts val="0"/>
              </a:spcAft>
              <a:buNone/>
              <a:defRPr sz="18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C8675-A20E-4C95-AC1B-D8FCC3F8E1C2}"/>
              </a:ext>
            </a:extLst>
          </p:cNvPr>
          <p:cNvSpPr txBox="1"/>
          <p:nvPr/>
        </p:nvSpPr>
        <p:spPr>
          <a:xfrm>
            <a:off x="539999" y="6109967"/>
            <a:ext cx="3252865" cy="264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GB" sz="1800" b="1">
                <a:solidFill>
                  <a:schemeClr val="tx2"/>
                </a:solidFill>
              </a:rPr>
              <a:t>ageing-better.org.uk</a:t>
            </a: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F297F36-1F0C-4B94-A560-40EEF49B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3063246" cy="7269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A6A719-9FCD-4918-A77C-F2077EFC0956}"/>
              </a:ext>
            </a:extLst>
          </p:cNvPr>
          <p:cNvSpPr/>
          <p:nvPr/>
        </p:nvSpPr>
        <p:spPr>
          <a:xfrm>
            <a:off x="7587916" y="-2666"/>
            <a:ext cx="4604084" cy="6860666"/>
          </a:xfrm>
          <a:custGeom>
            <a:avLst/>
            <a:gdLst>
              <a:gd name="connsiteX0" fmla="*/ 0 w 4604084"/>
              <a:gd name="connsiteY0" fmla="*/ 0 h 6858000"/>
              <a:gd name="connsiteX1" fmla="*/ 4604084 w 4604084"/>
              <a:gd name="connsiteY1" fmla="*/ 0 h 6858000"/>
              <a:gd name="connsiteX2" fmla="*/ 4604084 w 4604084"/>
              <a:gd name="connsiteY2" fmla="*/ 6858000 h 6858000"/>
              <a:gd name="connsiteX3" fmla="*/ 0 w 4604084"/>
              <a:gd name="connsiteY3" fmla="*/ 6858000 h 6858000"/>
              <a:gd name="connsiteX4" fmla="*/ 0 w 4604084"/>
              <a:gd name="connsiteY4" fmla="*/ 0 h 6858000"/>
              <a:gd name="connsiteX0" fmla="*/ 0 w 4604084"/>
              <a:gd name="connsiteY0" fmla="*/ 2666 h 6860666"/>
              <a:gd name="connsiteX1" fmla="*/ 3974046 w 4604084"/>
              <a:gd name="connsiteY1" fmla="*/ 0 h 6860666"/>
              <a:gd name="connsiteX2" fmla="*/ 4604084 w 4604084"/>
              <a:gd name="connsiteY2" fmla="*/ 2666 h 6860666"/>
              <a:gd name="connsiteX3" fmla="*/ 4604084 w 4604084"/>
              <a:gd name="connsiteY3" fmla="*/ 6860666 h 6860666"/>
              <a:gd name="connsiteX4" fmla="*/ 0 w 4604084"/>
              <a:gd name="connsiteY4" fmla="*/ 6860666 h 6860666"/>
              <a:gd name="connsiteX5" fmla="*/ 0 w 4604084"/>
              <a:gd name="connsiteY5" fmla="*/ 2666 h 6860666"/>
              <a:gd name="connsiteX0" fmla="*/ 0 w 4604084"/>
              <a:gd name="connsiteY0" fmla="*/ 6860666 h 6860666"/>
              <a:gd name="connsiteX1" fmla="*/ 3974046 w 4604084"/>
              <a:gd name="connsiteY1" fmla="*/ 0 h 6860666"/>
              <a:gd name="connsiteX2" fmla="*/ 4604084 w 4604084"/>
              <a:gd name="connsiteY2" fmla="*/ 2666 h 6860666"/>
              <a:gd name="connsiteX3" fmla="*/ 4604084 w 4604084"/>
              <a:gd name="connsiteY3" fmla="*/ 6860666 h 6860666"/>
              <a:gd name="connsiteX4" fmla="*/ 0 w 4604084"/>
              <a:gd name="connsiteY4" fmla="*/ 6860666 h 686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4084" h="6860666">
                <a:moveTo>
                  <a:pt x="0" y="6860666"/>
                </a:moveTo>
                <a:lnTo>
                  <a:pt x="3974046" y="0"/>
                </a:lnTo>
                <a:lnTo>
                  <a:pt x="4604084" y="2666"/>
                </a:lnTo>
                <a:lnTo>
                  <a:pt x="4604084" y="6860666"/>
                </a:lnTo>
                <a:lnTo>
                  <a:pt x="0" y="68606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5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89CC-F74C-4390-A957-4583D9242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182730"/>
            <a:ext cx="6032250" cy="2088000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3A577-857E-4CCC-BDEC-E12B657E7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4359652"/>
            <a:ext cx="4955110" cy="1565649"/>
          </a:xfrm>
        </p:spPr>
        <p:txBody>
          <a:bodyPr>
            <a:normAutofit/>
          </a:bodyPr>
          <a:lstStyle>
            <a:lvl1pPr marL="0" indent="0" algn="l">
              <a:lnSpc>
                <a:spcPts val="2160"/>
              </a:lnSpc>
              <a:spcAft>
                <a:spcPts val="0"/>
              </a:spcAft>
              <a:buNone/>
              <a:defRPr sz="18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C8675-A20E-4C95-AC1B-D8FCC3F8E1C2}"/>
              </a:ext>
            </a:extLst>
          </p:cNvPr>
          <p:cNvSpPr txBox="1"/>
          <p:nvPr/>
        </p:nvSpPr>
        <p:spPr>
          <a:xfrm>
            <a:off x="539999" y="6109967"/>
            <a:ext cx="3252865" cy="264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GB" sz="1800" b="1">
                <a:solidFill>
                  <a:schemeClr val="tx2"/>
                </a:solidFill>
              </a:rPr>
              <a:t>ageing-better.org.uk</a:t>
            </a: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F297F36-1F0C-4B94-A560-40EEF49B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3063246" cy="7269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A6A719-9FCD-4918-A77C-F2077EFC0956}"/>
              </a:ext>
            </a:extLst>
          </p:cNvPr>
          <p:cNvSpPr/>
          <p:nvPr/>
        </p:nvSpPr>
        <p:spPr>
          <a:xfrm>
            <a:off x="7587916" y="-2666"/>
            <a:ext cx="4604084" cy="6860666"/>
          </a:xfrm>
          <a:custGeom>
            <a:avLst/>
            <a:gdLst>
              <a:gd name="connsiteX0" fmla="*/ 0 w 4604084"/>
              <a:gd name="connsiteY0" fmla="*/ 0 h 6858000"/>
              <a:gd name="connsiteX1" fmla="*/ 4604084 w 4604084"/>
              <a:gd name="connsiteY1" fmla="*/ 0 h 6858000"/>
              <a:gd name="connsiteX2" fmla="*/ 4604084 w 4604084"/>
              <a:gd name="connsiteY2" fmla="*/ 6858000 h 6858000"/>
              <a:gd name="connsiteX3" fmla="*/ 0 w 4604084"/>
              <a:gd name="connsiteY3" fmla="*/ 6858000 h 6858000"/>
              <a:gd name="connsiteX4" fmla="*/ 0 w 4604084"/>
              <a:gd name="connsiteY4" fmla="*/ 0 h 6858000"/>
              <a:gd name="connsiteX0" fmla="*/ 0 w 4604084"/>
              <a:gd name="connsiteY0" fmla="*/ 2666 h 6860666"/>
              <a:gd name="connsiteX1" fmla="*/ 3974046 w 4604084"/>
              <a:gd name="connsiteY1" fmla="*/ 0 h 6860666"/>
              <a:gd name="connsiteX2" fmla="*/ 4604084 w 4604084"/>
              <a:gd name="connsiteY2" fmla="*/ 2666 h 6860666"/>
              <a:gd name="connsiteX3" fmla="*/ 4604084 w 4604084"/>
              <a:gd name="connsiteY3" fmla="*/ 6860666 h 6860666"/>
              <a:gd name="connsiteX4" fmla="*/ 0 w 4604084"/>
              <a:gd name="connsiteY4" fmla="*/ 6860666 h 6860666"/>
              <a:gd name="connsiteX5" fmla="*/ 0 w 4604084"/>
              <a:gd name="connsiteY5" fmla="*/ 2666 h 6860666"/>
              <a:gd name="connsiteX0" fmla="*/ 0 w 4604084"/>
              <a:gd name="connsiteY0" fmla="*/ 6860666 h 6860666"/>
              <a:gd name="connsiteX1" fmla="*/ 3974046 w 4604084"/>
              <a:gd name="connsiteY1" fmla="*/ 0 h 6860666"/>
              <a:gd name="connsiteX2" fmla="*/ 4604084 w 4604084"/>
              <a:gd name="connsiteY2" fmla="*/ 2666 h 6860666"/>
              <a:gd name="connsiteX3" fmla="*/ 4604084 w 4604084"/>
              <a:gd name="connsiteY3" fmla="*/ 6860666 h 6860666"/>
              <a:gd name="connsiteX4" fmla="*/ 0 w 4604084"/>
              <a:gd name="connsiteY4" fmla="*/ 6860666 h 686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4084" h="6860666">
                <a:moveTo>
                  <a:pt x="0" y="6860666"/>
                </a:moveTo>
                <a:lnTo>
                  <a:pt x="3974046" y="0"/>
                </a:lnTo>
                <a:lnTo>
                  <a:pt x="4604084" y="2666"/>
                </a:lnTo>
                <a:lnTo>
                  <a:pt x="4604084" y="6860666"/>
                </a:lnTo>
                <a:lnTo>
                  <a:pt x="0" y="68606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7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89CC-F74C-4390-A957-4583D9242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343150"/>
            <a:ext cx="6032250" cy="1908000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3A577-857E-4CCC-BDEC-E12B657E7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4359652"/>
            <a:ext cx="4955110" cy="1565649"/>
          </a:xfrm>
        </p:spPr>
        <p:txBody>
          <a:bodyPr>
            <a:normAutofit/>
          </a:bodyPr>
          <a:lstStyle>
            <a:lvl1pPr marL="0" indent="0" algn="l">
              <a:lnSpc>
                <a:spcPts val="216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C8675-A20E-4C95-AC1B-D8FCC3F8E1C2}"/>
              </a:ext>
            </a:extLst>
          </p:cNvPr>
          <p:cNvSpPr txBox="1"/>
          <p:nvPr/>
        </p:nvSpPr>
        <p:spPr>
          <a:xfrm>
            <a:off x="539999" y="6109967"/>
            <a:ext cx="3252865" cy="264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GB" sz="1800" b="1">
                <a:solidFill>
                  <a:schemeClr val="bg1"/>
                </a:solidFill>
              </a:rPr>
              <a:t>ageing-better.org.uk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E0CCB01-21B9-4D6A-89C8-D3396044D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3063246" cy="7269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78086F-0858-4181-8712-BB8A84000D4F}"/>
              </a:ext>
            </a:extLst>
          </p:cNvPr>
          <p:cNvSpPr/>
          <p:nvPr/>
        </p:nvSpPr>
        <p:spPr>
          <a:xfrm>
            <a:off x="5561573" y="-9054"/>
            <a:ext cx="6630427" cy="6867054"/>
          </a:xfrm>
          <a:custGeom>
            <a:avLst/>
            <a:gdLst>
              <a:gd name="connsiteX0" fmla="*/ 0 w 6630427"/>
              <a:gd name="connsiteY0" fmla="*/ 0 h 6863716"/>
              <a:gd name="connsiteX1" fmla="*/ 6630427 w 6630427"/>
              <a:gd name="connsiteY1" fmla="*/ 0 h 6863716"/>
              <a:gd name="connsiteX2" fmla="*/ 6630427 w 6630427"/>
              <a:gd name="connsiteY2" fmla="*/ 6863716 h 6863716"/>
              <a:gd name="connsiteX3" fmla="*/ 0 w 6630427"/>
              <a:gd name="connsiteY3" fmla="*/ 6863716 h 6863716"/>
              <a:gd name="connsiteX4" fmla="*/ 0 w 6630427"/>
              <a:gd name="connsiteY4" fmla="*/ 0 h 6863716"/>
              <a:gd name="connsiteX0" fmla="*/ 0 w 6630427"/>
              <a:gd name="connsiteY0" fmla="*/ 3337 h 6867053"/>
              <a:gd name="connsiteX1" fmla="*/ 3980779 w 6630427"/>
              <a:gd name="connsiteY1" fmla="*/ 0 h 6867053"/>
              <a:gd name="connsiteX2" fmla="*/ 6630427 w 6630427"/>
              <a:gd name="connsiteY2" fmla="*/ 3337 h 6867053"/>
              <a:gd name="connsiteX3" fmla="*/ 6630427 w 6630427"/>
              <a:gd name="connsiteY3" fmla="*/ 6867053 h 6867053"/>
              <a:gd name="connsiteX4" fmla="*/ 0 w 6630427"/>
              <a:gd name="connsiteY4" fmla="*/ 6867053 h 6867053"/>
              <a:gd name="connsiteX5" fmla="*/ 0 w 6630427"/>
              <a:gd name="connsiteY5" fmla="*/ 3337 h 6867053"/>
              <a:gd name="connsiteX0" fmla="*/ 0 w 6630427"/>
              <a:gd name="connsiteY0" fmla="*/ 6867053 h 6867053"/>
              <a:gd name="connsiteX1" fmla="*/ 3980779 w 6630427"/>
              <a:gd name="connsiteY1" fmla="*/ 0 h 6867053"/>
              <a:gd name="connsiteX2" fmla="*/ 6630427 w 6630427"/>
              <a:gd name="connsiteY2" fmla="*/ 3337 h 6867053"/>
              <a:gd name="connsiteX3" fmla="*/ 6630427 w 6630427"/>
              <a:gd name="connsiteY3" fmla="*/ 6867053 h 6867053"/>
              <a:gd name="connsiteX4" fmla="*/ 0 w 6630427"/>
              <a:gd name="connsiteY4" fmla="*/ 6867053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0427" h="6867053">
                <a:moveTo>
                  <a:pt x="0" y="6867053"/>
                </a:moveTo>
                <a:lnTo>
                  <a:pt x="3980779" y="0"/>
                </a:lnTo>
                <a:lnTo>
                  <a:pt x="6630427" y="3337"/>
                </a:lnTo>
                <a:lnTo>
                  <a:pt x="6630427" y="6867053"/>
                </a:lnTo>
                <a:lnTo>
                  <a:pt x="0" y="68670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7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89CC-F74C-4390-A957-4583D9242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592210"/>
            <a:ext cx="4561389" cy="1680379"/>
          </a:xfrm>
        </p:spPr>
        <p:txBody>
          <a:bodyPr anchor="t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3A577-857E-4CCC-BDEC-E12B657E78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999" y="3457428"/>
            <a:ext cx="5148000" cy="1828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A0DFA-A63F-4FE5-A44A-DD2E5F85E438}"/>
              </a:ext>
            </a:extLst>
          </p:cNvPr>
          <p:cNvSpPr txBox="1"/>
          <p:nvPr/>
        </p:nvSpPr>
        <p:spPr>
          <a:xfrm>
            <a:off x="540000" y="6374142"/>
            <a:ext cx="32528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</a:rPr>
              <a:t>Centre for Ageing Better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6B977142-4933-49D3-8F0F-A8FC8722B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1573" y="-5716"/>
            <a:ext cx="6630427" cy="6863715"/>
          </a:xfrm>
          <a:custGeom>
            <a:avLst/>
            <a:gdLst>
              <a:gd name="connsiteX0" fmla="*/ 0 w 6697662"/>
              <a:gd name="connsiteY0" fmla="*/ 0 h 6858000"/>
              <a:gd name="connsiteX1" fmla="*/ 6697662 w 6697662"/>
              <a:gd name="connsiteY1" fmla="*/ 0 h 6858000"/>
              <a:gd name="connsiteX2" fmla="*/ 6697662 w 6697662"/>
              <a:gd name="connsiteY2" fmla="*/ 6858000 h 6858000"/>
              <a:gd name="connsiteX3" fmla="*/ 0 w 6697662"/>
              <a:gd name="connsiteY3" fmla="*/ 6858000 h 6858000"/>
              <a:gd name="connsiteX4" fmla="*/ 0 w 6697662"/>
              <a:gd name="connsiteY4" fmla="*/ 0 h 6858000"/>
              <a:gd name="connsiteX0" fmla="*/ 0 w 6697662"/>
              <a:gd name="connsiteY0" fmla="*/ 5715 h 6863715"/>
              <a:gd name="connsiteX1" fmla="*/ 4049712 w 6697662"/>
              <a:gd name="connsiteY1" fmla="*/ 0 h 6863715"/>
              <a:gd name="connsiteX2" fmla="*/ 6697662 w 6697662"/>
              <a:gd name="connsiteY2" fmla="*/ 5715 h 6863715"/>
              <a:gd name="connsiteX3" fmla="*/ 6697662 w 6697662"/>
              <a:gd name="connsiteY3" fmla="*/ 6863715 h 6863715"/>
              <a:gd name="connsiteX4" fmla="*/ 0 w 6697662"/>
              <a:gd name="connsiteY4" fmla="*/ 6863715 h 6863715"/>
              <a:gd name="connsiteX5" fmla="*/ 0 w 6697662"/>
              <a:gd name="connsiteY5" fmla="*/ 5715 h 6863715"/>
              <a:gd name="connsiteX0" fmla="*/ 0 w 6697662"/>
              <a:gd name="connsiteY0" fmla="*/ 6863715 h 6863715"/>
              <a:gd name="connsiteX1" fmla="*/ 4049712 w 6697662"/>
              <a:gd name="connsiteY1" fmla="*/ 0 h 6863715"/>
              <a:gd name="connsiteX2" fmla="*/ 6697662 w 6697662"/>
              <a:gd name="connsiteY2" fmla="*/ 5715 h 6863715"/>
              <a:gd name="connsiteX3" fmla="*/ 6697662 w 6697662"/>
              <a:gd name="connsiteY3" fmla="*/ 6863715 h 6863715"/>
              <a:gd name="connsiteX4" fmla="*/ 0 w 6697662"/>
              <a:gd name="connsiteY4" fmla="*/ 6863715 h 6863715"/>
              <a:gd name="connsiteX0" fmla="*/ 0 w 6630427"/>
              <a:gd name="connsiteY0" fmla="*/ 6863715 h 6863715"/>
              <a:gd name="connsiteX1" fmla="*/ 3982477 w 6630427"/>
              <a:gd name="connsiteY1" fmla="*/ 0 h 6863715"/>
              <a:gd name="connsiteX2" fmla="*/ 6630427 w 6630427"/>
              <a:gd name="connsiteY2" fmla="*/ 5715 h 6863715"/>
              <a:gd name="connsiteX3" fmla="*/ 6630427 w 6630427"/>
              <a:gd name="connsiteY3" fmla="*/ 6863715 h 6863715"/>
              <a:gd name="connsiteX4" fmla="*/ 0 w 6630427"/>
              <a:gd name="connsiteY4" fmla="*/ 6863715 h 686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0427" h="6863715">
                <a:moveTo>
                  <a:pt x="0" y="6863715"/>
                </a:moveTo>
                <a:lnTo>
                  <a:pt x="3982477" y="0"/>
                </a:lnTo>
                <a:lnTo>
                  <a:pt x="6630427" y="5715"/>
                </a:lnTo>
                <a:lnTo>
                  <a:pt x="6630427" y="6863715"/>
                </a:lnTo>
                <a:lnTo>
                  <a:pt x="0" y="6863715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- 02">
    <p:bg>
      <p:bgPr>
        <a:solidFill>
          <a:srgbClr val="F7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s, toy, room, drawing&#10;&#10;Description automatically generated">
            <a:extLst>
              <a:ext uri="{FF2B5EF4-FFF2-40B4-BE49-F238E27FC236}">
                <a16:creationId xmlns:a16="http://schemas.microsoft.com/office/drawing/2014/main" id="{77C5280E-AB6E-4C24-B6E8-FC04439CD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52" y="1307767"/>
            <a:ext cx="5754148" cy="4242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FF89CC-F74C-4390-A957-4583D9242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592210"/>
            <a:ext cx="4561389" cy="1680379"/>
          </a:xfrm>
        </p:spPr>
        <p:txBody>
          <a:bodyPr anchor="t"/>
          <a:lstStyle>
            <a:lvl1pPr algn="l">
              <a:lnSpc>
                <a:spcPts val="62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3A577-857E-4CCC-BDEC-E12B657E78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999" y="3457428"/>
            <a:ext cx="5148000" cy="18288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A0DFA-A63F-4FE5-A44A-DD2E5F85E438}"/>
              </a:ext>
            </a:extLst>
          </p:cNvPr>
          <p:cNvSpPr txBox="1"/>
          <p:nvPr/>
        </p:nvSpPr>
        <p:spPr>
          <a:xfrm>
            <a:off x="540000" y="6374142"/>
            <a:ext cx="32528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Centre for Ageing Better</a:t>
            </a:r>
          </a:p>
        </p:txBody>
      </p:sp>
    </p:spTree>
    <p:extLst>
      <p:ext uri="{BB962C8B-B14F-4D97-AF65-F5344CB8AC3E}">
        <p14:creationId xmlns:p14="http://schemas.microsoft.com/office/powerpoint/2010/main" val="410497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vider Slide - 02">
    <p:bg>
      <p:bgPr>
        <a:solidFill>
          <a:srgbClr val="F7E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89CC-F74C-4390-A957-4583D9242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592210"/>
            <a:ext cx="4561389" cy="1680379"/>
          </a:xfrm>
        </p:spPr>
        <p:txBody>
          <a:bodyPr anchor="t"/>
          <a:lstStyle>
            <a:lvl1pPr algn="l">
              <a:lnSpc>
                <a:spcPts val="62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3A577-857E-4CCC-BDEC-E12B657E78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999" y="3457428"/>
            <a:ext cx="5148000" cy="18288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A0DFA-A63F-4FE5-A44A-DD2E5F85E438}"/>
              </a:ext>
            </a:extLst>
          </p:cNvPr>
          <p:cNvSpPr txBox="1"/>
          <p:nvPr/>
        </p:nvSpPr>
        <p:spPr>
          <a:xfrm>
            <a:off x="540000" y="6374142"/>
            <a:ext cx="40405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The State of Ageing 2022 - Centre for Ageing Better</a:t>
            </a:r>
          </a:p>
        </p:txBody>
      </p:sp>
    </p:spTree>
    <p:extLst>
      <p:ext uri="{BB962C8B-B14F-4D97-AF65-F5344CB8AC3E}">
        <p14:creationId xmlns:p14="http://schemas.microsoft.com/office/powerpoint/2010/main" val="293416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0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89CC-F74C-4390-A957-4583D9242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592210"/>
            <a:ext cx="4561389" cy="1680379"/>
          </a:xfrm>
        </p:spPr>
        <p:txBody>
          <a:bodyPr anchor="t"/>
          <a:lstStyle>
            <a:lvl1pPr algn="l"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3A577-857E-4CCC-BDEC-E12B657E78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999" y="3457428"/>
            <a:ext cx="5148000" cy="18288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A0DFA-A63F-4FE5-A44A-DD2E5F85E438}"/>
              </a:ext>
            </a:extLst>
          </p:cNvPr>
          <p:cNvSpPr txBox="1"/>
          <p:nvPr/>
        </p:nvSpPr>
        <p:spPr>
          <a:xfrm>
            <a:off x="540000" y="6374142"/>
            <a:ext cx="32528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</a:rPr>
              <a:t>Centre for Ageing Better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328B93F-8B2E-4E4F-8C2C-30053DCD6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05" y="-4186"/>
            <a:ext cx="6630395" cy="686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0725B-5048-4F3E-9DC1-7EF59B01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1"/>
            <a:ext cx="11112000" cy="1034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55DF8-B33B-4566-9E0D-CBC6AD086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753849"/>
            <a:ext cx="11112000" cy="44231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8FEB6-640B-4FFF-9C60-025821199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8800" y="6374142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B5042770-298F-4A05-AC19-71EBAFD4AF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4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8" r:id="rId3"/>
    <p:sldLayoutId id="2147483669" r:id="rId4"/>
    <p:sldLayoutId id="2147483653" r:id="rId5"/>
    <p:sldLayoutId id="2147483654" r:id="rId6"/>
    <p:sldLayoutId id="2147483651" r:id="rId7"/>
    <p:sldLayoutId id="2147483670" r:id="rId8"/>
    <p:sldLayoutId id="2147483666" r:id="rId9"/>
    <p:sldLayoutId id="2147483667" r:id="rId10"/>
    <p:sldLayoutId id="2147483659" r:id="rId11"/>
    <p:sldLayoutId id="2147483650" r:id="rId12"/>
    <p:sldLayoutId id="2147483663" r:id="rId13"/>
    <p:sldLayoutId id="2147483658" r:id="rId14"/>
    <p:sldLayoutId id="2147483665" r:id="rId15"/>
    <p:sldLayoutId id="2147483664" r:id="rId16"/>
    <p:sldLayoutId id="2147483655" r:id="rId17"/>
    <p:sldLayoutId id="2147483662" r:id="rId18"/>
    <p:sldLayoutId id="2147483657" r:id="rId19"/>
    <p:sldLayoutId id="2147483656" r:id="rId20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7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Clr>
          <a:schemeClr val="tx1"/>
        </a:buClr>
        <a:buFont typeface="Symbol" panose="05050102010706020507" pitchFamily="18" charset="2"/>
        <a:buChar char="-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Clr>
          <a:schemeClr val="tx1"/>
        </a:buClr>
        <a:buSzPct val="80000"/>
        <a:buFont typeface="Symbol" panose="05050102010706020507" pitchFamily="18" charset="2"/>
        <a:buChar char="-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Clr>
          <a:schemeClr val="tx1"/>
        </a:buClr>
        <a:buSzPct val="80000"/>
        <a:buFont typeface="Symbol" panose="05050102010706020507" pitchFamily="18" charset="2"/>
        <a:buChar char="-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Clr>
          <a:schemeClr val="tx1"/>
        </a:buClr>
        <a:buSzPct val="80000"/>
        <a:buFont typeface="Symbol" panose="05050102010706020507" pitchFamily="18" charset="2"/>
        <a:buChar char="-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geing-better.org.uk/state-of-ageing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94E4-2083-4CDD-A410-2E1348A61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586085"/>
            <a:ext cx="6032250" cy="1908000"/>
          </a:xfrm>
        </p:spPr>
        <p:txBody>
          <a:bodyPr/>
          <a:lstStyle/>
          <a:p>
            <a:r>
              <a:rPr lang="en-GB" dirty="0"/>
              <a:t>The State of Ageing</a:t>
            </a:r>
            <a:br>
              <a:rPr lang="en-GB" dirty="0"/>
            </a:br>
            <a:r>
              <a:rPr lang="en-GB" dirty="0"/>
              <a:t>2022</a:t>
            </a:r>
          </a:p>
        </p:txBody>
      </p:sp>
      <p:pic>
        <p:nvPicPr>
          <p:cNvPr id="7" name="Picture Placeholder 6" descr="A couple of women walking on a path in the woods&#10;&#10;Description automatically generated with low confidence">
            <a:extLst>
              <a:ext uri="{FF2B5EF4-FFF2-40B4-BE49-F238E27FC236}">
                <a16:creationId xmlns:a16="http://schemas.microsoft.com/office/drawing/2014/main" id="{40FD8D6A-4B27-4ECB-8FD2-3FFD9E552B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"/>
          <a:stretch/>
        </p:blipFill>
        <p:spPr>
          <a:xfrm>
            <a:off x="5561573" y="-5716"/>
            <a:ext cx="6630427" cy="6863715"/>
          </a:xfrm>
        </p:spPr>
      </p:pic>
    </p:spTree>
    <p:extLst>
      <p:ext uri="{BB962C8B-B14F-4D97-AF65-F5344CB8AC3E}">
        <p14:creationId xmlns:p14="http://schemas.microsoft.com/office/powerpoint/2010/main" val="720650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000" y="550800"/>
            <a:ext cx="11307600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As of Q4 2021, there were 126,000 more economically inactive men and 102,000 more economically inactive women aged 50-64 than before the pandemic</a:t>
            </a:r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lang="en-GB" sz="2800" b="0" i="0">
              <a:solidFill>
                <a:srgbClr val="4F2666"/>
              </a:solidFill>
              <a:effectLst/>
              <a:latin typeface="+mj-lt"/>
              <a:cs typeface="Arial"/>
            </a:endParaRPr>
          </a:p>
        </p:txBody>
      </p:sp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EEB16C4A-D90D-65B5-97B8-F503CB99D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17" y="2095942"/>
            <a:ext cx="9883876" cy="415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2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000" y="550800"/>
            <a:ext cx="1130760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  <a:cs typeface="Arial"/>
              </a:rPr>
              <a:t>One-third of people made redundant during the pandemic were aged 50 or over </a:t>
            </a:r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lang="en-GB" sz="2800" b="0" i="0">
              <a:solidFill>
                <a:srgbClr val="4F2666"/>
              </a:solidFill>
              <a:effectLst/>
              <a:latin typeface="+mj-lt"/>
              <a:cs typeface="Arial"/>
            </a:endParaRP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11D3F852-D6E7-0D2F-AAE1-36E7F8890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1" y="1548923"/>
            <a:ext cx="10744199" cy="470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0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Redundant workers aged 50 and over were half as likely as younger workers to be re-employed during the pandemic</a:t>
            </a: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9F9CE62D-D668-4988-A54E-42F569DD6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515182"/>
            <a:ext cx="8783638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2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The least well-off were the most likely to fall out of work during the pandemic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7F5CA3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A5F7FE3B-1D66-4299-E5EE-93455FC37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1654071"/>
            <a:ext cx="10028363" cy="44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3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1410179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Poor health, followed by retirement, are the main reasons men aged 50-64 are out of work</a:t>
            </a:r>
          </a:p>
          <a:p>
            <a:endParaRPr lang="en-GB" sz="2800" dirty="0">
              <a:solidFill>
                <a:srgbClr val="7F5CA3"/>
              </a:solidFill>
              <a:latin typeface="+mj-lt"/>
              <a:cs typeface="Arial"/>
            </a:endParaRPr>
          </a:p>
          <a:p>
            <a:endParaRPr lang="en-GB" sz="2800" dirty="0">
              <a:solidFill>
                <a:srgbClr val="7F5CA3"/>
              </a:solidFill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710AE3-924B-462F-4273-3344BF4B1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05" y="1529965"/>
            <a:ext cx="10112990" cy="48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3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1410179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Poor health is the main reason women aged 50-64 are out of work</a:t>
            </a:r>
            <a:endParaRPr lang="en-GB" sz="2800" dirty="0">
              <a:solidFill>
                <a:srgbClr val="7F5CA3"/>
              </a:solidFill>
              <a:latin typeface="+mj-lt"/>
              <a:cs typeface="Arial"/>
            </a:endParaRPr>
          </a:p>
          <a:p>
            <a:endParaRPr lang="en-GB" sz="2800" dirty="0">
              <a:solidFill>
                <a:srgbClr val="7F5CA3"/>
              </a:solidFill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386BF1-B8FB-9760-8C78-6D5E86C7A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6" y="1200145"/>
            <a:ext cx="10613408" cy="507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35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1410179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The poorest people are most likely to have taken early retirement because of their own poor health, or that of others</a:t>
            </a:r>
            <a:endParaRPr lang="en-US" dirty="0"/>
          </a:p>
          <a:p>
            <a:endParaRPr lang="en-GB" sz="2800" dirty="0">
              <a:solidFill>
                <a:srgbClr val="7F5CA3"/>
              </a:solidFill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CABF8A9-B4BA-14B2-13AB-59305E5F1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" y="1563658"/>
            <a:ext cx="10334459" cy="44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9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1410179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cs typeface="Arial"/>
              </a:rPr>
              <a:t>There are three times more women aged 50-64 working part-time than men</a:t>
            </a:r>
          </a:p>
          <a:p>
            <a:endParaRPr lang="en-GB" sz="2800" dirty="0">
              <a:solidFill>
                <a:srgbClr val="7F5CA3"/>
              </a:solidFill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EED8B03-F55C-4267-BB3A-F7176D3B6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5" y="1372773"/>
            <a:ext cx="6377039" cy="47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1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1410179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cs typeface="Arial"/>
              </a:rPr>
              <a:t>Self-employment is more common among older than younger people, but rates have fallen during the pandemic</a:t>
            </a:r>
          </a:p>
          <a:p>
            <a:endParaRPr lang="en-GB" sz="2800" dirty="0">
              <a:solidFill>
                <a:srgbClr val="7F5CA3"/>
              </a:solidFill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882AF123-5E50-15CF-A503-3F40FE860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" y="1600883"/>
            <a:ext cx="10633586" cy="47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79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141017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cs typeface="Arial"/>
              </a:rPr>
              <a:t>More than half of women aged 50-64 are employed in public administration, education and health</a:t>
            </a:r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BAC918D-C17C-E19E-0D1E-B6ADD5C90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4" y="1423253"/>
            <a:ext cx="5393141" cy="47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8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38CA0D-00C6-4C11-8EC3-EF206DA50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000" y="817684"/>
            <a:ext cx="7236000" cy="5222631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This set of slides brings together findings from ‘</a:t>
            </a:r>
            <a:r>
              <a:rPr lang="en-GB" dirty="0">
                <a:hlinkClick r:id="rId2"/>
              </a:rPr>
              <a:t>The State of Ageing 2022</a:t>
            </a:r>
            <a:r>
              <a:rPr lang="en-GB" dirty="0"/>
              <a:t>’, an online interactive report. </a:t>
            </a:r>
          </a:p>
          <a:p>
            <a:endParaRPr lang="en-GB" dirty="0"/>
          </a:p>
          <a:p>
            <a:r>
              <a:rPr lang="en-GB" dirty="0"/>
              <a:t>We’re offering this PowerPoint for you to use in your own presentations, but we ask that you retain references to the Centre for Ageing Better.</a:t>
            </a:r>
          </a:p>
          <a:p>
            <a:endParaRPr lang="en-GB" dirty="0"/>
          </a:p>
          <a:p>
            <a:r>
              <a:rPr lang="en-GB" dirty="0"/>
              <a:t>For full descriptions, sources and explanation of the data that’s presented, please read the online report.</a:t>
            </a:r>
          </a:p>
        </p:txBody>
      </p:sp>
    </p:spTree>
    <p:extLst>
      <p:ext uri="{BB962C8B-B14F-4D97-AF65-F5344CB8AC3E}">
        <p14:creationId xmlns:p14="http://schemas.microsoft.com/office/powerpoint/2010/main" val="3759128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1410179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cs typeface="Arial"/>
              </a:rPr>
              <a:t>There is more even distribution of employment across industry sectors for men than for women </a:t>
            </a: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55FF8A50-7A58-9F16-B0B7-C7DCC60AB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442" y="1503275"/>
            <a:ext cx="5279408" cy="46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42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141017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cs typeface="Arial"/>
              </a:rPr>
              <a:t>Poor-quality work is an issue for a large number of people in their fifties and sixties</a:t>
            </a:r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293F930B-54D9-82EC-8FF3-0409E8DBA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2" y="1571396"/>
            <a:ext cx="9957618" cy="45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12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1410179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cs typeface="Arial"/>
              </a:rPr>
              <a:t>Poor-quality work is much more common among poorer workers</a:t>
            </a:r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2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780CA7B4-DE92-6B86-866F-F3816576C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24" y="1718242"/>
            <a:ext cx="9908457" cy="40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41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Workers aged 50 and over are the least likely to receive job-related training</a:t>
            </a: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12710-3710-4707-BAB1-11360D1E5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9" y="1657187"/>
            <a:ext cx="9911283" cy="45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22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The gender pay gap of people in their fifties has narrowed slightly but men still make more than women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B621496C-8245-E24F-F765-1FA0A48D2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6" y="1604192"/>
            <a:ext cx="10805651" cy="473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06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The likelihood of having a decrease in pay increased with age over the pandemic</a:t>
            </a: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13D11FC4-E7F5-43C2-AC9D-C35605865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0" y="1734109"/>
            <a:ext cx="9597131" cy="45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66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F89213-3632-46C7-B7E8-177254E22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Housing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4EEB20-6C17-4A51-A1EE-7B2FDCE3C6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4A4A49"/>
                </a:solidFill>
                <a:latin typeface="+mj-lt"/>
              </a:rPr>
              <a:t>An</a:t>
            </a:r>
            <a:r>
              <a:rPr lang="en-GB" dirty="0">
                <a:solidFill>
                  <a:srgbClr val="4A4A49"/>
                </a:solidFill>
                <a:ea typeface="+mn-lt"/>
                <a:cs typeface="+mn-lt"/>
              </a:rPr>
              <a:t> increasing number of people are renting rather than owning their own homes in later life. And millions of privately-rented homes are bad for people's health.</a:t>
            </a:r>
            <a:endParaRPr lang="en-GB" dirty="0">
              <a:latin typeface="+mj-lt"/>
              <a:cs typeface="Arial"/>
            </a:endParaRPr>
          </a:p>
          <a:p>
            <a:endParaRPr lang="en-GB" dirty="0">
              <a:solidFill>
                <a:srgbClr val="4A4A49"/>
              </a:solidFill>
              <a:latin typeface="+mj-lt"/>
              <a:cs typeface="Arial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9CF97C2-56C7-4C03-8D0E-F285F591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03" y="1626188"/>
            <a:ext cx="3602743" cy="3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8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Most older people own their home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B3D3C545-BF33-7A29-8EC8-F8FCD9C3B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0" y="1125654"/>
            <a:ext cx="11198941" cy="52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72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There are large disparities in home ownership between different ethnic groups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6CF76483-1354-7302-356C-C9D8BA7FF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3" y="1664832"/>
            <a:ext cx="10228005" cy="45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71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Since 2003, the number of people aged 55 and over renting privately has more than doubled – a trend that is set to continue</a:t>
            </a: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1D94B-C9AA-453D-BB6D-9D9F5F483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796716"/>
            <a:ext cx="9822352" cy="4377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80024C-34F9-40F3-BDE4-3AC22A6E4779}"/>
              </a:ext>
            </a:extLst>
          </p:cNvPr>
          <p:cNvSpPr txBox="1"/>
          <p:nvPr/>
        </p:nvSpPr>
        <p:spPr>
          <a:xfrm>
            <a:off x="10538980" y="1796716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867,000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9BA71B-D090-4F13-8DB5-70CDE072F5E8}"/>
              </a:ext>
            </a:extLst>
          </p:cNvPr>
          <p:cNvCxnSpPr>
            <a:cxnSpLocks/>
          </p:cNvCxnSpPr>
          <p:nvPr/>
        </p:nvCxnSpPr>
        <p:spPr>
          <a:xfrm flipH="1">
            <a:off x="10520329" y="2065146"/>
            <a:ext cx="366674" cy="1139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9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17D1BA0-C09A-43E9-8A2A-2B0EC7C13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03" y="1656056"/>
            <a:ext cx="3602743" cy="360274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AF89213-3632-46C7-B7E8-177254E22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Work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4EEB20-6C17-4A51-A1EE-7B2FDCE3C6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4A4A49"/>
                </a:solidFill>
                <a:effectLst/>
                <a:latin typeface="+mj-lt"/>
              </a:rPr>
              <a:t>Over 50s ‒ who </a:t>
            </a:r>
            <a:r>
              <a:rPr lang="en-GB" dirty="0">
                <a:solidFill>
                  <a:srgbClr val="4A4A49"/>
                </a:solidFill>
                <a:latin typeface="+mj-lt"/>
              </a:rPr>
              <a:t>face many barriers to re-employment </a:t>
            </a:r>
            <a:r>
              <a:rPr lang="en-GB" b="0" i="0" dirty="0">
                <a:solidFill>
                  <a:srgbClr val="4A4A49"/>
                </a:solidFill>
                <a:effectLst/>
                <a:latin typeface="+mj-lt"/>
              </a:rPr>
              <a:t>‒ </a:t>
            </a:r>
            <a:r>
              <a:rPr lang="en-GB" dirty="0">
                <a:solidFill>
                  <a:srgbClr val="4A4A49"/>
                </a:solidFill>
                <a:latin typeface="+mj-lt"/>
              </a:rPr>
              <a:t>are </a:t>
            </a:r>
            <a:r>
              <a:rPr lang="en-GB" b="0" i="0" dirty="0">
                <a:solidFill>
                  <a:srgbClr val="4A4A49"/>
                </a:solidFill>
                <a:effectLst/>
                <a:latin typeface="+mj-lt"/>
              </a:rPr>
              <a:t>being left behind in the post-pandemic employment recovery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9757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8E8733F-D182-4FB9-BF08-9FE049ADE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9955" cy="69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0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105887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1.6 million households headed by someone 55 or over are in poverty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</p:txBody>
      </p:sp>
      <p:pic>
        <p:nvPicPr>
          <p:cNvPr id="2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2E23599E-2944-17F5-191A-7A1B9AADA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342437"/>
            <a:ext cx="10590071" cy="46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99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Two-thirds of households that are privately rented by someone aged </a:t>
            </a:r>
            <a:r>
              <a:rPr lang="en-GB" sz="2800" dirty="0">
                <a:solidFill>
                  <a:srgbClr val="7F5CA3"/>
                </a:solidFill>
                <a:latin typeface="+mj-lt"/>
                <a:cs typeface="Arial"/>
              </a:rPr>
              <a:t>65</a:t>
            </a:r>
            <a:r>
              <a:rPr lang="en-GB" sz="2800" dirty="0">
                <a:solidFill>
                  <a:srgbClr val="7F5CA3"/>
                </a:solidFill>
                <a:cs typeface="Arial"/>
              </a:rPr>
              <a:t>-74 have no savings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A1E91A6A-1EB9-0FD6-88FF-ED06BD676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5" y="1759919"/>
            <a:ext cx="9888442" cy="43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3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The proportion of income that is spent on private rent rises steadily with age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</p:txBody>
      </p:sp>
      <p:pic>
        <p:nvPicPr>
          <p:cNvPr id="2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3AAD7FFB-D9C4-B6CF-4EE0-B71ADFA79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5" y="1606176"/>
            <a:ext cx="10545232" cy="46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26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There are almost 4 million non-decent homes in England; more than half of these are lived in by someone aged 55 or older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</p:txBody>
      </p:sp>
      <p:pic>
        <p:nvPicPr>
          <p:cNvPr id="2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5F2BFDA4-91DC-5CD2-890F-DE1566124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3" y="1752096"/>
            <a:ext cx="10261311" cy="44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85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The likelihood of living in a non-decent home is highest in the private rented sector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</p:txBody>
      </p:sp>
      <p:pic>
        <p:nvPicPr>
          <p:cNvPr id="3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BF9D53E4-0967-4EB8-EE2C-B0E3D43A1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6" y="1707739"/>
            <a:ext cx="10203423" cy="445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12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Almost a quarter of people aged 75 and over who rent privately are at risk from category 1 hazards</a:t>
            </a:r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E7473-B086-4530-ACDA-D3FAF9961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4" y="1618779"/>
            <a:ext cx="10320533" cy="468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50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The likelihood of a category 1 hazard in </a:t>
            </a:r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owner-occupied homes increases with the age of the head of household</a:t>
            </a: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1E6A69A5-5C6D-E6B5-62F9-29238399F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5" y="1750720"/>
            <a:ext cx="9812617" cy="430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39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The poorest people and those from a minority ethnic background are the most likely to be living in an overcrowded home</a:t>
            </a: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4E095D9F-22D4-4F36-99FC-1799E6088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8" y="1922735"/>
            <a:ext cx="5610895" cy="4053096"/>
          </a:xfrm>
          <a:prstGeom prst="rect">
            <a:avLst/>
          </a:prstGeom>
        </p:spPr>
      </p:pic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70B8A44A-D7C7-42A9-91B6-D93BB20B8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0633"/>
            <a:ext cx="5592855" cy="411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8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A total of 1 million homes do not have the adaptations they need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CADD75FB-C414-059B-44DB-984C1D038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8" y="1349130"/>
            <a:ext cx="10413523" cy="463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9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80049" y="309640"/>
            <a:ext cx="113059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The number of over 50s in the workplace has grown dramatically over the last 20 years – but there has been a sharp drop-off since before the pandemic</a:t>
            </a: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8" descr="Chart, bar chart, histogram&#10;&#10;Description automatically generated">
            <a:extLst>
              <a:ext uri="{FF2B5EF4-FFF2-40B4-BE49-F238E27FC236}">
                <a16:creationId xmlns:a16="http://schemas.microsoft.com/office/drawing/2014/main" id="{B7A2D8E0-0CF2-3D13-CFB8-46ABF4E362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272" y="1688122"/>
            <a:ext cx="9356342" cy="453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56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Hand and grab rails are the adaptations most commonly needed in our homes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3" descr="A picture containing text, writing implement, pencil, stationary&#10;&#10;Description automatically generated">
            <a:extLst>
              <a:ext uri="{FF2B5EF4-FFF2-40B4-BE49-F238E27FC236}">
                <a16:creationId xmlns:a16="http://schemas.microsoft.com/office/drawing/2014/main" id="{CBCE5D52-CA47-DCE3-3A9E-1E9F864F6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4659" y="1209000"/>
            <a:ext cx="5038516" cy="5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92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Over £500 million was allocated to pay for adaptations to homes in England in 2020/21 through the Disabled Facilities Grant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F9B2E503-23F9-380E-E7DB-33CD86DD9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48" y="1516841"/>
            <a:ext cx="9787797" cy="46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1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510046" y="522286"/>
            <a:ext cx="52060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The pipeline of new accessible homes varies markedly across the country</a:t>
            </a: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EAB704DA-EA25-46A6-8F33-4DD331F89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2589" y="621603"/>
            <a:ext cx="5133906" cy="56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4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F063AEE9-F9C3-4E7B-B274-095105145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03" y="1626188"/>
            <a:ext cx="3602743" cy="360274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AF89213-3632-46C7-B7E8-177254E22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4F2666"/>
                </a:solidFill>
              </a:rPr>
              <a:t>Health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4EEB20-6C17-4A51-A1EE-7B2FDCE3C6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4A4A49"/>
                </a:solidFill>
                <a:effectLst/>
                <a:latin typeface="+mj-lt"/>
              </a:rPr>
              <a:t>More people are living with illness and disability in their later years, and life expectancy is falling – but the picture is worst for the poorest in society.</a:t>
            </a: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9102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473085"/>
            <a:ext cx="10862053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At birth boys can expect that more than 21% of their lives will be in poor health; for girls, it is almost 27%</a:t>
            </a:r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0A4A474F-C248-4A7F-BB79-0106E5680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5" y="1570770"/>
            <a:ext cx="5885717" cy="44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89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E2E5E60-36C8-4D53-8B2F-6D8543536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36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473085"/>
            <a:ext cx="10862053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If we are to make ageing better, we must delay the age of onset of common chronic conditions</a:t>
            </a:r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7" descr="Table&#10;&#10;Description automatically generated">
            <a:extLst>
              <a:ext uri="{FF2B5EF4-FFF2-40B4-BE49-F238E27FC236}">
                <a16:creationId xmlns:a16="http://schemas.microsoft.com/office/drawing/2014/main" id="{49BC58B7-5F3F-E159-71D3-E57821D2A1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818" y="1504102"/>
            <a:ext cx="10252364" cy="47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59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473085"/>
            <a:ext cx="10862053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  <a:cs typeface="Arial"/>
              </a:rPr>
              <a:t>As a result of the pandemic, life expectancy has fallen in England for men and women</a:t>
            </a:r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2F5D4AF-152C-71AF-2964-4EB538BE4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983" y="1463012"/>
            <a:ext cx="9858694" cy="46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57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473085"/>
            <a:ext cx="1086205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  <a:cs typeface="Arial"/>
              </a:rPr>
              <a:t>We are living an ever bigger proportion of our lives with disability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FD2C5EE-E448-500E-79AC-4054C49A8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400" y="1070208"/>
            <a:ext cx="11010900" cy="50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71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350776"/>
            <a:ext cx="108620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People in the most deprived areas have shorter lives and spend more of them in ill-health than people in the least deprived areas</a:t>
            </a: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05B1925C-6E95-4874-8DA0-5FA2F7742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000" y="1638300"/>
            <a:ext cx="9385300" cy="43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8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41F70062-F0EE-486D-81C7-3EDB6EC22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87" y="-26559"/>
            <a:ext cx="12349424" cy="69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051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350776"/>
            <a:ext cx="10921712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At age 65 men and women in the most</a:t>
            </a:r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 deprived areas will </a:t>
            </a:r>
            <a:r>
              <a:rPr lang="en-GB" sz="2800" dirty="0">
                <a:solidFill>
                  <a:srgbClr val="7F5CA3"/>
                </a:solidFill>
                <a:latin typeface="+mj-lt"/>
              </a:rPr>
              <a:t>have</a:t>
            </a:r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 half as many years free of disability as those in the least deprived areas</a:t>
            </a: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9510A-ADD4-4B9C-A379-AD4284778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1876352"/>
            <a:ext cx="9178377" cy="42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533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350776"/>
            <a:ext cx="10862053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People living in the </a:t>
            </a:r>
            <a:r>
              <a:rPr lang="en-GB" sz="2800" dirty="0">
                <a:solidFill>
                  <a:srgbClr val="7F5CA3"/>
                </a:solidFill>
                <a:latin typeface="+mj-lt"/>
              </a:rPr>
              <a:t>South of England live longer and healthier lives than people living in the North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3EF72236-90F6-F0C7-CA85-491DBF5FA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2489" y="1360503"/>
            <a:ext cx="5032036" cy="5014027"/>
          </a:xfrm>
          <a:prstGeom prst="rect">
            <a:avLst/>
          </a:prstGeom>
        </p:spPr>
      </p:pic>
      <p:pic>
        <p:nvPicPr>
          <p:cNvPr id="3" name="Picture 4" descr="Map&#10;&#10;Description automatically generated">
            <a:extLst>
              <a:ext uri="{FF2B5EF4-FFF2-40B4-BE49-F238E27FC236}">
                <a16:creationId xmlns:a16="http://schemas.microsoft.com/office/drawing/2014/main" id="{5424AB2A-39F8-4D7A-260B-29DE5C890E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158" y="1360503"/>
            <a:ext cx="5039615" cy="50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077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350776"/>
            <a:ext cx="10862053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The largest falls in life expectancy since 2015/17 are in the North East for men and in the West Midlands for women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EFF9C09-FEED-B301-FDDD-A77ACFA11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562" y="1384697"/>
            <a:ext cx="6320253" cy="487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298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350776"/>
            <a:ext cx="10862053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Musculoskeletal disorders cause the most years in poor health for people aged 50 and over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E424577F-A483-2EA9-9D45-8FB7790FB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345422"/>
            <a:ext cx="10287000" cy="50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575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350776"/>
            <a:ext cx="10862053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More than a quarter of people in mid-life suffer with a long-term musculoskeletal condition</a:t>
            </a:r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DFFCAA58-B7A8-CB79-D80E-6533476BB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/>
          <a:stretch/>
        </p:blipFill>
        <p:spPr>
          <a:xfrm>
            <a:off x="878863" y="1243662"/>
            <a:ext cx="10436847" cy="50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19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350776"/>
            <a:ext cx="1086205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Poor health is more common in those who are less well-off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pic>
        <p:nvPicPr>
          <p:cNvPr id="2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F4E238BA-0ADC-8C97-8322-7803A0ECE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00" y="914400"/>
            <a:ext cx="10769600" cy="50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636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350776"/>
            <a:ext cx="1086205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Poor health is more common in those less well-off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2EFF1C67-B887-86A3-1CD9-2F396D0C0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990600"/>
            <a:ext cx="10718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455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8620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The poorer you are the more likely you are to have these common health conditions</a:t>
            </a: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FD6B7-CBB6-42C5-99BC-DD7F947C1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" y="1709687"/>
            <a:ext cx="9767517" cy="44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450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41048" y="305937"/>
            <a:ext cx="108620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There is wide variation across the country in the prevalence of long-term health conditions</a:t>
            </a: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CA3493D8-949E-41BF-8DC6-5434D425E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15" y="872289"/>
            <a:ext cx="4801875" cy="567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968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473085"/>
            <a:ext cx="11492831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Levels of poor health vary across ethnic groups and are highest in people of Bangladeshi and Pakistani background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F1EF638A-50D5-10D1-1870-C39C85549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09" y="1546957"/>
            <a:ext cx="8267700" cy="48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3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-1621862" y="2221945"/>
            <a:ext cx="1122120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latinLnBrk="0"/>
            <a:endParaRPr lang="en-GB" sz="2800" b="0" i="0" dirty="0">
              <a:solidFill>
                <a:srgbClr val="7F5CA3"/>
              </a:solidFill>
              <a:effectLst/>
              <a:latin typeface="+mj-lt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lang="en-GB" sz="2800" b="0" i="0" dirty="0">
              <a:solidFill>
                <a:srgbClr val="4F2666"/>
              </a:solidFill>
              <a:effectLst/>
              <a:latin typeface="+mj-lt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C538B3-4640-445F-BA26-FC7CE562A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0" y="2053354"/>
            <a:ext cx="9530597" cy="4174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B86050-AB2D-4379-AFF9-74F8863B9EBA}"/>
              </a:ext>
            </a:extLst>
          </p:cNvPr>
          <p:cNvSpPr txBox="1"/>
          <p:nvPr/>
        </p:nvSpPr>
        <p:spPr>
          <a:xfrm>
            <a:off x="280049" y="309640"/>
            <a:ext cx="113059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The pandemic risks putting decades of older worker employment growth into reverse – and the employment gap between older and younger workers has grown</a:t>
            </a:r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025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9670A52D-7F7D-7434-896C-AFD82002B4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310" y="1518044"/>
            <a:ext cx="8464042" cy="4711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473085"/>
            <a:ext cx="11492831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The extent to which poor health is limiting is greatest in people of Bangladeshi and Pakistani background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0010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473085"/>
            <a:ext cx="11492831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Our wellbeing is associated with whether or not we have long-term health conditions and how much they impact our day-to-day lives </a:t>
            </a:r>
            <a:endParaRPr lang="en-GB" sz="2800" b="0" i="0" dirty="0">
              <a:solidFill>
                <a:srgbClr val="7F5CA3"/>
              </a:solidFill>
              <a:effectLst/>
              <a:latin typeface="+mj-lt"/>
              <a:cs typeface="Arial"/>
            </a:endParaRP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BDB4D082-6D77-92EF-C3FE-5E029B2BCB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100" y="1473200"/>
            <a:ext cx="10693400" cy="48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695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473085"/>
            <a:ext cx="114928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The proportion of people who are physically inactive increases sharply with age</a:t>
            </a: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BBB3A-B480-4B5A-8529-B002AE8E4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1" y="1544084"/>
            <a:ext cx="10261734" cy="46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477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473085"/>
            <a:ext cx="11492831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Progress towards greater levels of activity among the over 75s has been lost during the pandemic</a:t>
            </a:r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lang="en-GB" sz="2800" b="0" i="0" u="none" strike="noStrike" kern="1200" cap="none" spc="0" normalizeH="0" baseline="0" noProof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D77A5DB-2E06-91E9-C011-3701B355D7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4"/>
          <a:stretch/>
        </p:blipFill>
        <p:spPr>
          <a:xfrm>
            <a:off x="1028700" y="1485900"/>
            <a:ext cx="10147310" cy="481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083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5" y="551743"/>
            <a:ext cx="100124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People in the poorest neighbourhoods are more than twice as likely to be physically inactive as people in the wealthiest</a:t>
            </a: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246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1D4C3-BC40-4AA9-836B-F987CFB76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752259"/>
            <a:ext cx="9882658" cy="44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752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5" y="551743"/>
            <a:ext cx="10012444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For all age groups walking is a far more common form of active travel than cycling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7F5CA3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2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C12AA41E-C129-E7EA-4899-B784C0C37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467" y="1612002"/>
            <a:ext cx="9474200" cy="44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698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5" y="551743"/>
            <a:ext cx="10012444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There has been a sharp increase in the proportion of people walking for at least 20 minutes three or more times a week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7F5CA3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D5167633-BD5D-1DB6-9BEC-765287E9F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506" y="1641929"/>
            <a:ext cx="9613900" cy="45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024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5" y="551743"/>
            <a:ext cx="1001244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Rates of overweight or obesity are high in every age group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7F5CA3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2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75112915-1F7D-6A8E-671A-2FC7C07A9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011" y="1551494"/>
            <a:ext cx="9804400" cy="44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186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5" y="551743"/>
            <a:ext cx="10012444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The proportion of people who are overweight or obese has increased over time in every age group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7F5CA3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B03ECE6A-1443-389F-5A99-4D4508C2E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"/>
          <a:stretch/>
        </p:blipFill>
        <p:spPr>
          <a:xfrm>
            <a:off x="1003300" y="1587500"/>
            <a:ext cx="10198100" cy="469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023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5" y="551743"/>
            <a:ext cx="1001244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Men are far more likely to smoke than women at all ages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7F5CA3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2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4C011B24-7B8F-DB31-1C8C-021356E22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400" y="1143000"/>
            <a:ext cx="10617200" cy="508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3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000" y="550800"/>
            <a:ext cx="11307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The gap in the employment rate of men and women aged 50-64 has narrowed slightly since the start of the pandemic</a:t>
            </a:r>
          </a:p>
          <a:p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lang="en-GB" sz="2800" b="0" i="0" dirty="0">
              <a:solidFill>
                <a:srgbClr val="4F2666"/>
              </a:solidFill>
              <a:effectLst/>
              <a:latin typeface="+mj-lt"/>
            </a:endParaRP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51B1791-27BE-4952-BA8C-219470C55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" y="1690847"/>
            <a:ext cx="10231930" cy="45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354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4" y="551743"/>
            <a:ext cx="1065653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Almost one-third of the poorest men aged 50 and older still smoke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7F5CA3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EF0CEAC-389C-57B3-2F39-B05BF35DF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581" y="1394482"/>
            <a:ext cx="9928838" cy="468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056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5" y="551743"/>
            <a:ext cx="1001244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Smoking rates vary widely across the country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7F5CA3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2" name="Picture 3" descr="Map&#10;&#10;Description automatically generated">
            <a:extLst>
              <a:ext uri="{FF2B5EF4-FFF2-40B4-BE49-F238E27FC236}">
                <a16:creationId xmlns:a16="http://schemas.microsoft.com/office/drawing/2014/main" id="{EF06EBAE-826E-15A7-A3B7-DCD777DFE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2"/>
          <a:stretch/>
        </p:blipFill>
        <p:spPr>
          <a:xfrm>
            <a:off x="1726384" y="1580583"/>
            <a:ext cx="4306117" cy="4496941"/>
          </a:xfrm>
          <a:prstGeom prst="rect">
            <a:avLst/>
          </a:prstGeom>
        </p:spPr>
      </p:pic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B536D4A7-7EF5-06BC-C107-3E4165A77A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2"/>
          <a:stretch/>
        </p:blipFill>
        <p:spPr>
          <a:xfrm>
            <a:off x="6096000" y="1580583"/>
            <a:ext cx="4140202" cy="449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935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5" y="551743"/>
            <a:ext cx="10012444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Men aged 55-74 are the most likely to drink at levels that put them at risk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7F5CA3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3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CC7F0511-E273-9929-164B-9E9A243A7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"/>
          <a:stretch/>
        </p:blipFill>
        <p:spPr>
          <a:xfrm>
            <a:off x="863600" y="1511300"/>
            <a:ext cx="10454665" cy="47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38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5" y="551743"/>
            <a:ext cx="10012444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There were 280,000 alcohol-related admissions in 2020/21; more than half were in people aged 55 and over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7F5CA3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2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469DC3CB-BDA9-6E89-E3A8-4C4C4A32C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/>
          <a:stretch/>
        </p:blipFill>
        <p:spPr>
          <a:xfrm>
            <a:off x="712736" y="1579444"/>
            <a:ext cx="8851900" cy="460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826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545" y="551743"/>
            <a:ext cx="10012444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There are twice as many hospital admissions for alcohol related conditions in the poorest people aged 40-64 as there are in the wealthiest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7F5CA3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1A1CB2BA-9665-ED6C-3177-8D2520EA2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800" y="2156150"/>
            <a:ext cx="10745596" cy="32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23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A2A6A1C-8885-497A-A062-E56AC26C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02" y="1683485"/>
            <a:ext cx="3602743" cy="360274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AF89213-3632-46C7-B7E8-177254E22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592210"/>
            <a:ext cx="4927350" cy="1680379"/>
          </a:xfrm>
        </p:spPr>
        <p:txBody>
          <a:bodyPr/>
          <a:lstStyle/>
          <a:p>
            <a:r>
              <a:rPr lang="en-GB" dirty="0"/>
              <a:t>Communities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4EEB20-6C17-4A51-A1EE-7B2FDCE3C6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Despite the importance of staying connected to our communities, inequalities are shaping people's quality of life and access to support.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9452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73F007-42ED-4E9B-98A6-A357D41E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F5CA3"/>
                </a:solidFill>
                <a:cs typeface="Arial"/>
              </a:rPr>
              <a:t>Older people feel the greatest sense of belonging to their neighbourhoods, but the gap with younger people is closing</a:t>
            </a:r>
          </a:p>
        </p:txBody>
      </p:sp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172293F-8A6E-CC0A-33B1-F28935A6A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78711"/>
            <a:ext cx="10191562" cy="4511451"/>
          </a:xfrm>
        </p:spPr>
      </p:pic>
    </p:spTree>
    <p:extLst>
      <p:ext uri="{BB962C8B-B14F-4D97-AF65-F5344CB8AC3E}">
        <p14:creationId xmlns:p14="http://schemas.microsoft.com/office/powerpoint/2010/main" val="39703009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73F007-42ED-4E9B-98A6-A357D41E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F5CA3"/>
                </a:solidFill>
                <a:cs typeface="Arial"/>
              </a:rPr>
              <a:t>People who might need most support took longest to improve community connections during the pandemic</a:t>
            </a:r>
          </a:p>
        </p:txBody>
      </p:sp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C2F32449-CB1D-4780-18AD-E39CFC58B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72994"/>
            <a:ext cx="10179656" cy="4499073"/>
          </a:xfrm>
        </p:spPr>
      </p:pic>
    </p:spTree>
    <p:extLst>
      <p:ext uri="{BB962C8B-B14F-4D97-AF65-F5344CB8AC3E}">
        <p14:creationId xmlns:p14="http://schemas.microsoft.com/office/powerpoint/2010/main" val="11289839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73F007-42ED-4E9B-98A6-A357D41E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F5CA3"/>
                </a:solidFill>
                <a:cs typeface="Arial"/>
              </a:rPr>
              <a:t>The gender support gap is widest in our fifties and sixties</a:t>
            </a:r>
          </a:p>
        </p:txBody>
      </p: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AF6802F8-DB4E-D90E-8141-973B29943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1266655"/>
            <a:ext cx="10929749" cy="4807499"/>
          </a:xfrm>
        </p:spPr>
      </p:pic>
    </p:spTree>
    <p:extLst>
      <p:ext uri="{BB962C8B-B14F-4D97-AF65-F5344CB8AC3E}">
        <p14:creationId xmlns:p14="http://schemas.microsoft.com/office/powerpoint/2010/main" val="21034009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73F007-42ED-4E9B-98A6-A357D41E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7F5CA3"/>
                </a:solidFill>
                <a:cs typeface="Arial"/>
              </a:rPr>
              <a:t>Awareness of support available from voluntary groups is lowest among people who might need it most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BBA7C3C-9375-CA15-C4AE-B97CF5EA0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77151"/>
            <a:ext cx="10489218" cy="4657446"/>
          </a:xfrm>
        </p:spPr>
      </p:pic>
    </p:spTree>
    <p:extLst>
      <p:ext uri="{BB962C8B-B14F-4D97-AF65-F5344CB8AC3E}">
        <p14:creationId xmlns:p14="http://schemas.microsoft.com/office/powerpoint/2010/main" val="180012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000" y="550800"/>
            <a:ext cx="1130760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0" i="0" dirty="0">
                <a:solidFill>
                  <a:srgbClr val="7F5CA3"/>
                </a:solidFill>
                <a:effectLst/>
                <a:latin typeface="+mj-lt"/>
              </a:rPr>
              <a:t>The </a:t>
            </a:r>
            <a:r>
              <a:rPr lang="en-GB" sz="2800" dirty="0">
                <a:solidFill>
                  <a:srgbClr val="7F5CA3"/>
                </a:solidFill>
                <a:latin typeface="+mj-lt"/>
              </a:rPr>
              <a:t>employment rate of 50-64 year olds varies hugely across the country </a:t>
            </a:r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lang="en-GB" sz="2800" b="0" i="0">
              <a:solidFill>
                <a:srgbClr val="4F2666"/>
              </a:solidFill>
              <a:effectLst/>
              <a:latin typeface="+mj-lt"/>
              <a:cs typeface="Arial"/>
            </a:endParaRPr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AA45DE11-114E-BDF3-A0A3-EB970B0A0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0" y="1738363"/>
            <a:ext cx="4360826" cy="4225515"/>
          </a:xfrm>
          <a:prstGeom prst="rect">
            <a:avLst/>
          </a:prstGeom>
        </p:spPr>
      </p:pic>
      <p:pic>
        <p:nvPicPr>
          <p:cNvPr id="3" name="Picture 4" descr="Map&#10;&#10;Description automatically generated">
            <a:extLst>
              <a:ext uri="{FF2B5EF4-FFF2-40B4-BE49-F238E27FC236}">
                <a16:creationId xmlns:a16="http://schemas.microsoft.com/office/drawing/2014/main" id="{34148A99-949D-0A5E-7003-2636251BE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96" y="1738220"/>
            <a:ext cx="4349533" cy="422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547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73F007-42ED-4E9B-98A6-A357D41E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7F5CA3"/>
                </a:solidFill>
                <a:cs typeface="Arial"/>
              </a:rPr>
              <a:t>Informal volunteering increased in the pandemic, while formal volunteering declined</a:t>
            </a:r>
          </a:p>
        </p:txBody>
      </p:sp>
      <p:pic>
        <p:nvPicPr>
          <p:cNvPr id="2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61F0805F-45A3-2A2C-AAA7-BF82A3D0C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70706"/>
            <a:ext cx="10439283" cy="4698415"/>
          </a:xfrm>
        </p:spPr>
      </p:pic>
    </p:spTree>
    <p:extLst>
      <p:ext uri="{BB962C8B-B14F-4D97-AF65-F5344CB8AC3E}">
        <p14:creationId xmlns:p14="http://schemas.microsoft.com/office/powerpoint/2010/main" val="8010615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73F007-42ED-4E9B-98A6-A357D41E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7F5CA3"/>
                </a:solidFill>
                <a:cs typeface="Arial"/>
              </a:rPr>
              <a:t>People who live in less deprived areas are more likely to volunteer – although the gap is much smaller for informal volunteering</a:t>
            </a:r>
          </a:p>
        </p:txBody>
      </p:sp>
      <p:pic>
        <p:nvPicPr>
          <p:cNvPr id="2" name="Picture 2" descr="Chart, timeline&#10;&#10;Description automatically generated">
            <a:extLst>
              <a:ext uri="{FF2B5EF4-FFF2-40B4-BE49-F238E27FC236}">
                <a16:creationId xmlns:a16="http://schemas.microsoft.com/office/drawing/2014/main" id="{F73EBAB5-86AE-D818-ADFF-0020482D3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4" y="1763965"/>
            <a:ext cx="9847143" cy="4342892"/>
          </a:xfrm>
        </p:spPr>
      </p:pic>
    </p:spTree>
    <p:extLst>
      <p:ext uri="{BB962C8B-B14F-4D97-AF65-F5344CB8AC3E}">
        <p14:creationId xmlns:p14="http://schemas.microsoft.com/office/powerpoint/2010/main" val="3664343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73F007-42ED-4E9B-98A6-A357D41E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7F5CA3"/>
                </a:solidFill>
                <a:cs typeface="Arial"/>
              </a:rPr>
              <a:t>Helping out in neighbourhoods declined following the crisis response early in the pandemic </a:t>
            </a:r>
          </a:p>
        </p:txBody>
      </p: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40FD8CA3-9AD4-5BFB-8962-FEF2B6B09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74898"/>
            <a:ext cx="10560656" cy="4657687"/>
          </a:xfrm>
        </p:spPr>
      </p:pic>
    </p:spTree>
    <p:extLst>
      <p:ext uri="{BB962C8B-B14F-4D97-AF65-F5344CB8AC3E}">
        <p14:creationId xmlns:p14="http://schemas.microsoft.com/office/powerpoint/2010/main" val="4022982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7135-F94A-A833-501A-327478B1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7F5CA3"/>
                </a:solidFill>
                <a:cs typeface="Arial"/>
              </a:rPr>
              <a:t>2020 saw a dramatic rise in internet use among the over 75s</a:t>
            </a:r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07CCED7-3E2F-1B62-4FEB-AD067767C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1203424"/>
            <a:ext cx="10632093" cy="4721850"/>
          </a:xfrm>
        </p:spPr>
      </p:pic>
    </p:spTree>
    <p:extLst>
      <p:ext uri="{BB962C8B-B14F-4D97-AF65-F5344CB8AC3E}">
        <p14:creationId xmlns:p14="http://schemas.microsoft.com/office/powerpoint/2010/main" val="11899759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7135-F94A-A833-501A-327478B1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7F5CA3"/>
                </a:solidFill>
                <a:cs typeface="Arial"/>
              </a:rPr>
              <a:t>Digital exclusion in mid-life is twice as high among disabled people as their peers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45CFF4D7-BA01-AAB3-6273-2D96A3CC8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73448"/>
            <a:ext cx="10584468" cy="4676759"/>
          </a:xfrm>
        </p:spPr>
      </p:pic>
    </p:spTree>
    <p:extLst>
      <p:ext uri="{BB962C8B-B14F-4D97-AF65-F5344CB8AC3E}">
        <p14:creationId xmlns:p14="http://schemas.microsoft.com/office/powerpoint/2010/main" val="41530831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0044-7322-A982-6E98-5AEA5F22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7F5CA3"/>
                </a:solidFill>
                <a:cs typeface="Arial"/>
              </a:rPr>
              <a:t>Over 3 million people aged 55 and over have never been online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856201BA-12EB-68AD-9C81-19340FF4B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1217865"/>
            <a:ext cx="11120249" cy="4935567"/>
          </a:xfrm>
        </p:spPr>
      </p:pic>
    </p:spTree>
    <p:extLst>
      <p:ext uri="{BB962C8B-B14F-4D97-AF65-F5344CB8AC3E}">
        <p14:creationId xmlns:p14="http://schemas.microsoft.com/office/powerpoint/2010/main" val="7981782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F5EC7-45EC-3DDD-35B5-68608E69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7F5CA3"/>
                </a:solidFill>
                <a:cs typeface="Arial"/>
              </a:rPr>
              <a:t>Local authority spending on key community services fell sharply in the decade between 2010/11 and 2019/20</a:t>
            </a:r>
            <a:br>
              <a:rPr lang="en-GB" sz="2800" dirty="0">
                <a:solidFill>
                  <a:srgbClr val="7F5CA3"/>
                </a:solidFill>
                <a:cs typeface="Arial"/>
              </a:rPr>
            </a:br>
            <a:br>
              <a:rPr lang="en-GB" sz="2800" dirty="0">
                <a:solidFill>
                  <a:srgbClr val="7F5CA3"/>
                </a:solidFill>
                <a:cs typeface="Arial"/>
              </a:rPr>
            </a:br>
            <a:br>
              <a:rPr lang="en-GB" sz="2800" dirty="0">
                <a:solidFill>
                  <a:srgbClr val="7F5CA3"/>
                </a:solidFill>
                <a:cs typeface="Arial"/>
              </a:rPr>
            </a:br>
            <a:endParaRPr lang="en-GB" sz="2800" dirty="0">
              <a:solidFill>
                <a:srgbClr val="7F5CA3"/>
              </a:solidFill>
              <a:cs typeface="Arial"/>
            </a:endParaRPr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DD40CC1-B5C9-9A56-8C4F-5FB67BB1F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78844"/>
            <a:ext cx="10524937" cy="4701687"/>
          </a:xfrm>
        </p:spPr>
      </p:pic>
    </p:spTree>
    <p:extLst>
      <p:ext uri="{BB962C8B-B14F-4D97-AF65-F5344CB8AC3E}">
        <p14:creationId xmlns:p14="http://schemas.microsoft.com/office/powerpoint/2010/main" val="41878630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F25037-C3F8-415C-B2BA-062E399859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B03E022-6C17-40A5-995F-903C17261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For more information please contact info@ageing-better.org.uk </a:t>
            </a:r>
          </a:p>
        </p:txBody>
      </p:sp>
    </p:spTree>
    <p:extLst>
      <p:ext uri="{BB962C8B-B14F-4D97-AF65-F5344CB8AC3E}">
        <p14:creationId xmlns:p14="http://schemas.microsoft.com/office/powerpoint/2010/main" val="192299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8047AA-EAE0-45EF-B3A8-A6396661624C}"/>
              </a:ext>
            </a:extLst>
          </p:cNvPr>
          <p:cNvSpPr txBox="1"/>
          <p:nvPr/>
        </p:nvSpPr>
        <p:spPr>
          <a:xfrm>
            <a:off x="270000" y="550800"/>
            <a:ext cx="1130760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7F5CA3"/>
                </a:solidFill>
                <a:latin typeface="+mj-lt"/>
              </a:rPr>
              <a:t>There is large regional variation in how the pandemic has impacted older workers</a:t>
            </a:r>
            <a:br>
              <a:rPr lang="en-GB" sz="2800" b="0" i="0" dirty="0">
                <a:solidFill>
                  <a:srgbClr val="4A4A49"/>
                </a:solidFill>
                <a:effectLst/>
                <a:latin typeface="+mj-lt"/>
              </a:rPr>
            </a:br>
            <a:endParaRPr lang="en-GB" sz="2800" b="0" i="0">
              <a:solidFill>
                <a:srgbClr val="4F2666"/>
              </a:solidFill>
              <a:effectLst/>
              <a:latin typeface="+mj-lt"/>
              <a:cs typeface="Arial"/>
            </a:endParaRPr>
          </a:p>
        </p:txBody>
      </p:sp>
      <p:pic>
        <p:nvPicPr>
          <p:cNvPr id="2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11E81DCB-6197-8627-306C-FFDE56F7D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56" y="1252861"/>
            <a:ext cx="5981698" cy="47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48569"/>
      </p:ext>
    </p:extLst>
  </p:cSld>
  <p:clrMapOvr>
    <a:masterClrMapping/>
  </p:clrMapOvr>
</p:sld>
</file>

<file path=ppt/theme/theme1.xml><?xml version="1.0" encoding="utf-8"?>
<a:theme xmlns:a="http://schemas.openxmlformats.org/drawingml/2006/main" name="AB ppt theme">
  <a:themeElements>
    <a:clrScheme name="CFAB Theme Colours">
      <a:dk1>
        <a:sysClr val="windowText" lastClr="000000"/>
      </a:dk1>
      <a:lt1>
        <a:sysClr val="window" lastClr="FFFFFF"/>
      </a:lt1>
      <a:dk2>
        <a:srgbClr val="412468"/>
      </a:dk2>
      <a:lt2>
        <a:srgbClr val="B7B6CA"/>
      </a:lt2>
      <a:accent1>
        <a:srgbClr val="412468"/>
      </a:accent1>
      <a:accent2>
        <a:srgbClr val="7F5CA3"/>
      </a:accent2>
      <a:accent3>
        <a:srgbClr val="F06680"/>
      </a:accent3>
      <a:accent4>
        <a:srgbClr val="FDC41F"/>
      </a:accent4>
      <a:accent5>
        <a:srgbClr val="24736D"/>
      </a:accent5>
      <a:accent6>
        <a:srgbClr val="6BBFA3"/>
      </a:accent6>
      <a:hlink>
        <a:srgbClr val="412468"/>
      </a:hlink>
      <a:folHlink>
        <a:srgbClr val="7F5CA3"/>
      </a:folHlink>
    </a:clrScheme>
    <a:fontScheme name="CFA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 ppt theme" id="{550CCE38-2CD8-4D5D-8BD6-1A822A2DBE04}" vid="{F7C3724B-76C6-4241-B7B2-152D08B04A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1503</Words>
  <Application>Microsoft Office PowerPoint</Application>
  <PresentationFormat>Widescreen</PresentationFormat>
  <Paragraphs>141</Paragraphs>
  <Slides>87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1" baseType="lpstr">
      <vt:lpstr>Arial</vt:lpstr>
      <vt:lpstr>Calibri</vt:lpstr>
      <vt:lpstr>Symbol</vt:lpstr>
      <vt:lpstr>AB ppt theme</vt:lpstr>
      <vt:lpstr>The State of Ageing 2022</vt:lpstr>
      <vt:lpstr>PowerPoint Presentation</vt:lpstr>
      <vt:lpstr>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Communities</vt:lpstr>
      <vt:lpstr>Older people feel the greatest sense of belonging to their neighbourhoods, but the gap with younger people is closing</vt:lpstr>
      <vt:lpstr>People who might need most support took longest to improve community connections during the pandemic</vt:lpstr>
      <vt:lpstr>The gender support gap is widest in our fifties and sixties</vt:lpstr>
      <vt:lpstr>Awareness of support available from voluntary groups is lowest among people who might need it most</vt:lpstr>
      <vt:lpstr>Informal volunteering increased in the pandemic, while formal volunteering declined</vt:lpstr>
      <vt:lpstr>People who live in less deprived areas are more likely to volunteer – although the gap is much smaller for informal volunteering</vt:lpstr>
      <vt:lpstr>Helping out in neighbourhoods declined following the crisis response early in the pandemic </vt:lpstr>
      <vt:lpstr>2020 saw a dramatic rise in internet use among the over 75s</vt:lpstr>
      <vt:lpstr>Digital exclusion in mid-life is twice as high among disabled people as their peers</vt:lpstr>
      <vt:lpstr>Over 3 million people aged 55 and over have never been online</vt:lpstr>
      <vt:lpstr>Local authority spending on key community services fell sharply in the decade between 2010/11 and 2019/20 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2022-04-13T14:30:45Z</dcterms:created>
  <dcterms:modified xsi:type="dcterms:W3CDTF">2022-04-13T14:32:09Z</dcterms:modified>
</cp:coreProperties>
</file>